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6.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8"/>
  </p:notesMasterIdLst>
  <p:handoutMasterIdLst>
    <p:handoutMasterId r:id="rId29"/>
  </p:handoutMasterIdLst>
  <p:sldIdLst>
    <p:sldId id="256" r:id="rId2"/>
    <p:sldId id="297" r:id="rId3"/>
    <p:sldId id="311" r:id="rId4"/>
    <p:sldId id="312" r:id="rId5"/>
    <p:sldId id="298" r:id="rId6"/>
    <p:sldId id="260" r:id="rId7"/>
    <p:sldId id="310" r:id="rId8"/>
    <p:sldId id="309" r:id="rId9"/>
    <p:sldId id="306" r:id="rId10"/>
    <p:sldId id="305" r:id="rId11"/>
    <p:sldId id="290" r:id="rId12"/>
    <p:sldId id="273" r:id="rId13"/>
    <p:sldId id="291" r:id="rId14"/>
    <p:sldId id="292" r:id="rId15"/>
    <p:sldId id="299" r:id="rId16"/>
    <p:sldId id="294" r:id="rId17"/>
    <p:sldId id="296" r:id="rId18"/>
    <p:sldId id="282" r:id="rId19"/>
    <p:sldId id="301" r:id="rId20"/>
    <p:sldId id="302" r:id="rId21"/>
    <p:sldId id="274" r:id="rId22"/>
    <p:sldId id="300" r:id="rId23"/>
    <p:sldId id="303" r:id="rId24"/>
    <p:sldId id="287" r:id="rId25"/>
    <p:sldId id="288" r:id="rId26"/>
    <p:sldId id="267"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DCA"/>
    <a:srgbClr val="E0E0E0"/>
    <a:srgbClr val="FED5BE"/>
    <a:srgbClr val="FD3D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201" autoAdjust="0"/>
  </p:normalViewPr>
  <p:slideViewPr>
    <p:cSldViewPr>
      <p:cViewPr varScale="1">
        <p:scale>
          <a:sx n="83" d="100"/>
          <a:sy n="83" d="100"/>
        </p:scale>
        <p:origin x="-1788" y="-78"/>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313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 Reporting Health Topic as </a:t>
            </a:r>
          </a:p>
          <a:p>
            <a:pPr>
              <a:defRPr/>
            </a:pPr>
            <a:r>
              <a:rPr lang="en-US"/>
              <a:t>"Major" or "Critical" Problem</a:t>
            </a:r>
          </a:p>
        </c:rich>
      </c:tx>
      <c:layout/>
      <c:overlay val="0"/>
    </c:title>
    <c:autoTitleDeleted val="0"/>
    <c:plotArea>
      <c:layout/>
      <c:barChart>
        <c:barDir val="col"/>
        <c:grouping val="clustered"/>
        <c:varyColors val="0"/>
        <c:ser>
          <c:idx val="0"/>
          <c:order val="0"/>
          <c:tx>
            <c:strRef>
              <c:f>'Top Health Issues'!$A$3</c:f>
              <c:strCache>
                <c:ptCount val="1"/>
                <c:pt idx="0">
                  <c:v>Androscoggin County</c:v>
                </c:pt>
              </c:strCache>
            </c:strRef>
          </c:tx>
          <c:invertIfNegative val="0"/>
          <c:cat>
            <c:strRef>
              <c:f>'Top Health Issues'!$B$2:$D$2</c:f>
              <c:strCache>
                <c:ptCount val="3"/>
                <c:pt idx="0">
                  <c:v>Drug &amp; Alcohol Abuse</c:v>
                </c:pt>
                <c:pt idx="1">
                  <c:v>Mental Health</c:v>
                </c:pt>
                <c:pt idx="2">
                  <c:v>Obesity</c:v>
                </c:pt>
              </c:strCache>
            </c:strRef>
          </c:cat>
          <c:val>
            <c:numRef>
              <c:f>'Top Health Issues'!$B$3:$D$3</c:f>
              <c:numCache>
                <c:formatCode>0%</c:formatCode>
                <c:ptCount val="3"/>
                <c:pt idx="0">
                  <c:v>0.86</c:v>
                </c:pt>
                <c:pt idx="1">
                  <c:v>0.86</c:v>
                </c:pt>
                <c:pt idx="2">
                  <c:v>0.82</c:v>
                </c:pt>
              </c:numCache>
            </c:numRef>
          </c:val>
        </c:ser>
        <c:ser>
          <c:idx val="1"/>
          <c:order val="1"/>
          <c:tx>
            <c:strRef>
              <c:f>'Top Health Issues'!$A$4</c:f>
              <c:strCache>
                <c:ptCount val="1"/>
                <c:pt idx="0">
                  <c:v>Maine</c:v>
                </c:pt>
              </c:strCache>
            </c:strRef>
          </c:tx>
          <c:invertIfNegative val="0"/>
          <c:cat>
            <c:strRef>
              <c:f>'Top Health Issues'!$B$2:$D$2</c:f>
              <c:strCache>
                <c:ptCount val="3"/>
                <c:pt idx="0">
                  <c:v>Drug &amp; Alcohol Abuse</c:v>
                </c:pt>
                <c:pt idx="1">
                  <c:v>Mental Health</c:v>
                </c:pt>
                <c:pt idx="2">
                  <c:v>Obesity</c:v>
                </c:pt>
              </c:strCache>
            </c:strRef>
          </c:cat>
          <c:val>
            <c:numRef>
              <c:f>'Top Health Issues'!$B$4:$D$4</c:f>
              <c:numCache>
                <c:formatCode>0%</c:formatCode>
                <c:ptCount val="3"/>
                <c:pt idx="0">
                  <c:v>0.8</c:v>
                </c:pt>
                <c:pt idx="1">
                  <c:v>0.71</c:v>
                </c:pt>
                <c:pt idx="2">
                  <c:v>0.78</c:v>
                </c:pt>
              </c:numCache>
            </c:numRef>
          </c:val>
        </c:ser>
        <c:dLbls>
          <c:showLegendKey val="0"/>
          <c:showVal val="1"/>
          <c:showCatName val="0"/>
          <c:showSerName val="0"/>
          <c:showPercent val="0"/>
          <c:showBubbleSize val="0"/>
        </c:dLbls>
        <c:gapWidth val="150"/>
        <c:overlap val="-25"/>
        <c:axId val="122394112"/>
        <c:axId val="122395648"/>
      </c:barChart>
      <c:catAx>
        <c:axId val="122394112"/>
        <c:scaling>
          <c:orientation val="minMax"/>
        </c:scaling>
        <c:delete val="0"/>
        <c:axPos val="b"/>
        <c:majorTickMark val="none"/>
        <c:minorTickMark val="none"/>
        <c:tickLblPos val="nextTo"/>
        <c:crossAx val="122395648"/>
        <c:crosses val="autoZero"/>
        <c:auto val="1"/>
        <c:lblAlgn val="ctr"/>
        <c:lblOffset val="100"/>
        <c:noMultiLvlLbl val="0"/>
      </c:catAx>
      <c:valAx>
        <c:axId val="122395648"/>
        <c:scaling>
          <c:orientation val="minMax"/>
        </c:scaling>
        <c:delete val="1"/>
        <c:axPos val="l"/>
        <c:numFmt formatCode="0%" sourceLinked="1"/>
        <c:majorTickMark val="out"/>
        <c:minorTickMark val="none"/>
        <c:tickLblPos val="nextTo"/>
        <c:crossAx val="122394112"/>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 Reporting Topic as a "Major" or "Critical" Problem</a:t>
            </a:r>
          </a:p>
        </c:rich>
      </c:tx>
      <c:layout/>
      <c:overlay val="0"/>
    </c:title>
    <c:autoTitleDeleted val="0"/>
    <c:plotArea>
      <c:layout/>
      <c:barChart>
        <c:barDir val="col"/>
        <c:grouping val="clustered"/>
        <c:varyColors val="0"/>
        <c:ser>
          <c:idx val="0"/>
          <c:order val="0"/>
          <c:tx>
            <c:strRef>
              <c:f>'Top Soc Determin'!$A$18</c:f>
              <c:strCache>
                <c:ptCount val="1"/>
                <c:pt idx="0">
                  <c:v>Androscoggin County</c:v>
                </c:pt>
              </c:strCache>
            </c:strRef>
          </c:tx>
          <c:invertIfNegative val="0"/>
          <c:cat>
            <c:strRef>
              <c:f>'Top Soc Determin'!$B$17:$F$17</c:f>
              <c:strCache>
                <c:ptCount val="5"/>
                <c:pt idx="0">
                  <c:v>Poverty</c:v>
                </c:pt>
                <c:pt idx="1">
                  <c:v>Transportation</c:v>
                </c:pt>
                <c:pt idx="2">
                  <c:v>Access to Behavioral Health/Mental Health Care</c:v>
                </c:pt>
                <c:pt idx="3">
                  <c:v>Housing Stability</c:v>
                </c:pt>
                <c:pt idx="4">
                  <c:v>Adverse Childhood Experiences</c:v>
                </c:pt>
              </c:strCache>
            </c:strRef>
          </c:cat>
          <c:val>
            <c:numRef>
              <c:f>'Top Soc Determin'!$B$18:$F$18</c:f>
              <c:numCache>
                <c:formatCode>0%</c:formatCode>
                <c:ptCount val="5"/>
                <c:pt idx="0">
                  <c:v>0.91</c:v>
                </c:pt>
                <c:pt idx="1">
                  <c:v>0.74</c:v>
                </c:pt>
                <c:pt idx="2">
                  <c:v>0.73</c:v>
                </c:pt>
                <c:pt idx="3">
                  <c:v>0.73</c:v>
                </c:pt>
                <c:pt idx="4">
                  <c:v>0.73</c:v>
                </c:pt>
              </c:numCache>
            </c:numRef>
          </c:val>
        </c:ser>
        <c:ser>
          <c:idx val="1"/>
          <c:order val="1"/>
          <c:tx>
            <c:strRef>
              <c:f>'Top Soc Determin'!$A$19</c:f>
              <c:strCache>
                <c:ptCount val="1"/>
                <c:pt idx="0">
                  <c:v>Maine</c:v>
                </c:pt>
              </c:strCache>
            </c:strRef>
          </c:tx>
          <c:invertIfNegative val="0"/>
          <c:cat>
            <c:strRef>
              <c:f>'Top Soc Determin'!$B$17:$F$17</c:f>
              <c:strCache>
                <c:ptCount val="5"/>
                <c:pt idx="0">
                  <c:v>Poverty</c:v>
                </c:pt>
                <c:pt idx="1">
                  <c:v>Transportation</c:v>
                </c:pt>
                <c:pt idx="2">
                  <c:v>Access to Behavioral Health/Mental Health Care</c:v>
                </c:pt>
                <c:pt idx="3">
                  <c:v>Housing Stability</c:v>
                </c:pt>
                <c:pt idx="4">
                  <c:v>Adverse Childhood Experiences</c:v>
                </c:pt>
              </c:strCache>
            </c:strRef>
          </c:cat>
          <c:val>
            <c:numRef>
              <c:f>'Top Soc Determin'!$B$19:$F$19</c:f>
              <c:numCache>
                <c:formatCode>0%</c:formatCode>
                <c:ptCount val="5"/>
                <c:pt idx="0">
                  <c:v>0.78</c:v>
                </c:pt>
                <c:pt idx="1">
                  <c:v>0.67</c:v>
                </c:pt>
                <c:pt idx="2">
                  <c:v>0.67</c:v>
                </c:pt>
                <c:pt idx="3">
                  <c:v>0.56999999999999995</c:v>
                </c:pt>
                <c:pt idx="4">
                  <c:v>0.56000000000000005</c:v>
                </c:pt>
              </c:numCache>
            </c:numRef>
          </c:val>
        </c:ser>
        <c:dLbls>
          <c:showLegendKey val="0"/>
          <c:showVal val="1"/>
          <c:showCatName val="0"/>
          <c:showSerName val="0"/>
          <c:showPercent val="0"/>
          <c:showBubbleSize val="0"/>
        </c:dLbls>
        <c:gapWidth val="150"/>
        <c:overlap val="-25"/>
        <c:axId val="123212160"/>
        <c:axId val="123213696"/>
      </c:barChart>
      <c:catAx>
        <c:axId val="123212160"/>
        <c:scaling>
          <c:orientation val="minMax"/>
        </c:scaling>
        <c:delete val="0"/>
        <c:axPos val="b"/>
        <c:majorTickMark val="none"/>
        <c:minorTickMark val="none"/>
        <c:tickLblPos val="nextTo"/>
        <c:crossAx val="123213696"/>
        <c:crosses val="autoZero"/>
        <c:auto val="1"/>
        <c:lblAlgn val="ctr"/>
        <c:lblOffset val="100"/>
        <c:noMultiLvlLbl val="0"/>
      </c:catAx>
      <c:valAx>
        <c:axId val="123213696"/>
        <c:scaling>
          <c:orientation val="minMax"/>
        </c:scaling>
        <c:delete val="1"/>
        <c:axPos val="l"/>
        <c:numFmt formatCode="0%" sourceLinked="1"/>
        <c:majorTickMark val="out"/>
        <c:minorTickMark val="none"/>
        <c:tickLblPos val="nextTo"/>
        <c:crossAx val="123212160"/>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EMS 911 Calls</a:t>
            </a:r>
            <a:r>
              <a:rPr lang="en-US" baseline="0"/>
              <a:t> for </a:t>
            </a:r>
            <a:r>
              <a:rPr lang="en-US"/>
              <a:t>Overdose</a:t>
            </a:r>
          </a:p>
          <a:p>
            <a:pPr>
              <a:defRPr/>
            </a:pPr>
            <a:r>
              <a:rPr lang="en-US"/>
              <a:t>per</a:t>
            </a:r>
            <a:r>
              <a:rPr lang="en-US" baseline="0"/>
              <a:t> 100,000 Population</a:t>
            </a:r>
            <a:endParaRPr lang="en-US"/>
          </a:p>
        </c:rich>
      </c:tx>
      <c:layout/>
      <c:overlay val="0"/>
    </c:title>
    <c:autoTitleDeleted val="0"/>
    <c:plotArea>
      <c:layout/>
      <c:barChart>
        <c:barDir val="col"/>
        <c:grouping val="clustered"/>
        <c:varyColors val="0"/>
        <c:ser>
          <c:idx val="0"/>
          <c:order val="0"/>
          <c:tx>
            <c:strRef>
              <c:f>Drugs!$A$2</c:f>
              <c:strCache>
                <c:ptCount val="1"/>
                <c:pt idx="0">
                  <c:v>Androscoggin County</c:v>
                </c:pt>
              </c:strCache>
            </c:strRef>
          </c:tx>
          <c:invertIfNegative val="0"/>
          <c:dLbls>
            <c:dLbl>
              <c:idx val="0"/>
              <c:layout>
                <c:manualLayout>
                  <c:x val="-5.9828639208560465E-3"/>
                  <c:y val="-3.3216416129801959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Drugs!$B$1</c:f>
              <c:strCache>
                <c:ptCount val="1"/>
                <c:pt idx="0">
                  <c:v>Overdose Response</c:v>
                </c:pt>
              </c:strCache>
            </c:strRef>
          </c:cat>
          <c:val>
            <c:numRef>
              <c:f>Drugs!$B$2</c:f>
              <c:numCache>
                <c:formatCode>General</c:formatCode>
                <c:ptCount val="1"/>
                <c:pt idx="0">
                  <c:v>244</c:v>
                </c:pt>
              </c:numCache>
            </c:numRef>
          </c:val>
        </c:ser>
        <c:ser>
          <c:idx val="1"/>
          <c:order val="1"/>
          <c:tx>
            <c:strRef>
              <c:f>Drugs!$A$3</c:f>
              <c:strCache>
                <c:ptCount val="1"/>
                <c:pt idx="0">
                  <c:v>Maine</c:v>
                </c:pt>
              </c:strCache>
            </c:strRef>
          </c:tx>
          <c:invertIfNegative val="0"/>
          <c:dLbls>
            <c:dLbl>
              <c:idx val="0"/>
              <c:layout>
                <c:manualLayout>
                  <c:x val="0"/>
                  <c:y val="1.349072751492301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Drugs!$B$1</c:f>
              <c:strCache>
                <c:ptCount val="1"/>
                <c:pt idx="0">
                  <c:v>Overdose Response</c:v>
                </c:pt>
              </c:strCache>
            </c:strRef>
          </c:cat>
          <c:val>
            <c:numRef>
              <c:f>Drugs!$B$3</c:f>
              <c:numCache>
                <c:formatCode>General</c:formatCode>
                <c:ptCount val="1"/>
                <c:pt idx="0">
                  <c:v>392</c:v>
                </c:pt>
              </c:numCache>
            </c:numRef>
          </c:val>
        </c:ser>
        <c:dLbls>
          <c:showLegendKey val="0"/>
          <c:showVal val="1"/>
          <c:showCatName val="0"/>
          <c:showSerName val="0"/>
          <c:showPercent val="0"/>
          <c:showBubbleSize val="0"/>
        </c:dLbls>
        <c:gapWidth val="150"/>
        <c:overlap val="-25"/>
        <c:axId val="130750720"/>
        <c:axId val="130756608"/>
      </c:barChart>
      <c:catAx>
        <c:axId val="130750720"/>
        <c:scaling>
          <c:orientation val="minMax"/>
        </c:scaling>
        <c:delete val="0"/>
        <c:axPos val="b"/>
        <c:majorTickMark val="none"/>
        <c:minorTickMark val="none"/>
        <c:tickLblPos val="nextTo"/>
        <c:crossAx val="130756608"/>
        <c:crosses val="autoZero"/>
        <c:auto val="1"/>
        <c:lblAlgn val="ctr"/>
        <c:lblOffset val="100"/>
        <c:noMultiLvlLbl val="0"/>
      </c:catAx>
      <c:valAx>
        <c:axId val="130756608"/>
        <c:scaling>
          <c:orientation val="minMax"/>
          <c:max val="450"/>
          <c:min val="2"/>
        </c:scaling>
        <c:delete val="0"/>
        <c:axPos val="l"/>
        <c:numFmt formatCode="General" sourceLinked="1"/>
        <c:majorTickMark val="out"/>
        <c:minorTickMark val="none"/>
        <c:tickLblPos val="nextTo"/>
        <c:crossAx val="130750720"/>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Drug</a:t>
            </a:r>
            <a:r>
              <a:rPr lang="en-US" baseline="0"/>
              <a:t> Use Among High School Students</a:t>
            </a:r>
            <a:endParaRPr lang="en-US"/>
          </a:p>
        </c:rich>
      </c:tx>
      <c:layout/>
      <c:overlay val="0"/>
    </c:title>
    <c:autoTitleDeleted val="0"/>
    <c:plotArea>
      <c:layout/>
      <c:barChart>
        <c:barDir val="col"/>
        <c:grouping val="clustered"/>
        <c:varyColors val="0"/>
        <c:ser>
          <c:idx val="0"/>
          <c:order val="0"/>
          <c:tx>
            <c:strRef>
              <c:f>Drugs!$A$8</c:f>
              <c:strCache>
                <c:ptCount val="1"/>
                <c:pt idx="0">
                  <c:v>Androscoggin County</c:v>
                </c:pt>
              </c:strCache>
            </c:strRef>
          </c:tx>
          <c:invertIfNegative val="0"/>
          <c:cat>
            <c:strRef>
              <c:f>Drugs!$B$7:$D$7</c:f>
              <c:strCache>
                <c:ptCount val="3"/>
                <c:pt idx="0">
                  <c:v>Past 30 Day Alcohol Use</c:v>
                </c:pt>
                <c:pt idx="1">
                  <c:v>Past 30 Day Marijuana Use</c:v>
                </c:pt>
                <c:pt idx="2">
                  <c:v>Past 30 Day Nonmedical Use Rx Drugs</c:v>
                </c:pt>
              </c:strCache>
            </c:strRef>
          </c:cat>
          <c:val>
            <c:numRef>
              <c:f>Drugs!$B$8:$D$8</c:f>
              <c:numCache>
                <c:formatCode>0%</c:formatCode>
                <c:ptCount val="3"/>
                <c:pt idx="0">
                  <c:v>0.24</c:v>
                </c:pt>
                <c:pt idx="1">
                  <c:v>0.19</c:v>
                </c:pt>
                <c:pt idx="2">
                  <c:v>0.05</c:v>
                </c:pt>
              </c:numCache>
            </c:numRef>
          </c:val>
        </c:ser>
        <c:ser>
          <c:idx val="1"/>
          <c:order val="1"/>
          <c:tx>
            <c:strRef>
              <c:f>Drugs!$A$9</c:f>
              <c:strCache>
                <c:ptCount val="1"/>
                <c:pt idx="0">
                  <c:v>Maine</c:v>
                </c:pt>
              </c:strCache>
            </c:strRef>
          </c:tx>
          <c:invertIfNegative val="0"/>
          <c:cat>
            <c:strRef>
              <c:f>Drugs!$B$7:$D$7</c:f>
              <c:strCache>
                <c:ptCount val="3"/>
                <c:pt idx="0">
                  <c:v>Past 30 Day Alcohol Use</c:v>
                </c:pt>
                <c:pt idx="1">
                  <c:v>Past 30 Day Marijuana Use</c:v>
                </c:pt>
                <c:pt idx="2">
                  <c:v>Past 30 Day Nonmedical Use Rx Drugs</c:v>
                </c:pt>
              </c:strCache>
            </c:strRef>
          </c:cat>
          <c:val>
            <c:numRef>
              <c:f>Drugs!$B$9:$D$9</c:f>
              <c:numCache>
                <c:formatCode>0%</c:formatCode>
                <c:ptCount val="3"/>
                <c:pt idx="0">
                  <c:v>0.26</c:v>
                </c:pt>
                <c:pt idx="1">
                  <c:v>0.22</c:v>
                </c:pt>
                <c:pt idx="2">
                  <c:v>0.06</c:v>
                </c:pt>
              </c:numCache>
            </c:numRef>
          </c:val>
        </c:ser>
        <c:dLbls>
          <c:showLegendKey val="0"/>
          <c:showVal val="1"/>
          <c:showCatName val="0"/>
          <c:showSerName val="0"/>
          <c:showPercent val="0"/>
          <c:showBubbleSize val="0"/>
        </c:dLbls>
        <c:gapWidth val="150"/>
        <c:overlap val="-25"/>
        <c:axId val="130855296"/>
        <c:axId val="130856832"/>
      </c:barChart>
      <c:catAx>
        <c:axId val="130855296"/>
        <c:scaling>
          <c:orientation val="minMax"/>
        </c:scaling>
        <c:delete val="0"/>
        <c:axPos val="b"/>
        <c:majorTickMark val="none"/>
        <c:minorTickMark val="none"/>
        <c:tickLblPos val="nextTo"/>
        <c:crossAx val="130856832"/>
        <c:crosses val="autoZero"/>
        <c:auto val="1"/>
        <c:lblAlgn val="ctr"/>
        <c:lblOffset val="100"/>
        <c:noMultiLvlLbl val="0"/>
      </c:catAx>
      <c:valAx>
        <c:axId val="130856832"/>
        <c:scaling>
          <c:orientation val="minMax"/>
        </c:scaling>
        <c:delete val="1"/>
        <c:axPos val="l"/>
        <c:numFmt formatCode="0%" sourceLinked="1"/>
        <c:majorTickMark val="out"/>
        <c:minorTickMark val="none"/>
        <c:tickLblPos val="nextTo"/>
        <c:crossAx val="130855296"/>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Adults</a:t>
            </a:r>
            <a:r>
              <a:rPr lang="en-US" baseline="0"/>
              <a:t> Who Report Ever Having Anxiety or Depression</a:t>
            </a:r>
            <a:endParaRPr lang="en-US"/>
          </a:p>
        </c:rich>
      </c:tx>
      <c:layout/>
      <c:overlay val="0"/>
    </c:title>
    <c:autoTitleDeleted val="0"/>
    <c:plotArea>
      <c:layout/>
      <c:barChart>
        <c:barDir val="col"/>
        <c:grouping val="clustered"/>
        <c:varyColors val="0"/>
        <c:ser>
          <c:idx val="0"/>
          <c:order val="0"/>
          <c:tx>
            <c:strRef>
              <c:f>'Mental Health'!$A$3</c:f>
              <c:strCache>
                <c:ptCount val="1"/>
                <c:pt idx="0">
                  <c:v>Androscoggin County</c:v>
                </c:pt>
              </c:strCache>
            </c:strRef>
          </c:tx>
          <c:invertIfNegative val="0"/>
          <c:cat>
            <c:strRef>
              <c:f>'Mental Health'!$B$2:$C$2</c:f>
              <c:strCache>
                <c:ptCount val="2"/>
                <c:pt idx="0">
                  <c:v>Anxiety-Adults</c:v>
                </c:pt>
                <c:pt idx="1">
                  <c:v>Depression-Adults</c:v>
                </c:pt>
              </c:strCache>
            </c:strRef>
          </c:cat>
          <c:val>
            <c:numRef>
              <c:f>'Mental Health'!$B$3:$C$3</c:f>
              <c:numCache>
                <c:formatCode>0%</c:formatCode>
                <c:ptCount val="2"/>
                <c:pt idx="0">
                  <c:v>0.21</c:v>
                </c:pt>
                <c:pt idx="1">
                  <c:v>0.27</c:v>
                </c:pt>
              </c:numCache>
            </c:numRef>
          </c:val>
        </c:ser>
        <c:ser>
          <c:idx val="1"/>
          <c:order val="1"/>
          <c:tx>
            <c:strRef>
              <c:f>'Mental Health'!$A$4</c:f>
              <c:strCache>
                <c:ptCount val="1"/>
                <c:pt idx="0">
                  <c:v>Maine</c:v>
                </c:pt>
              </c:strCache>
            </c:strRef>
          </c:tx>
          <c:invertIfNegative val="0"/>
          <c:cat>
            <c:strRef>
              <c:f>'Mental Health'!$B$2:$C$2</c:f>
              <c:strCache>
                <c:ptCount val="2"/>
                <c:pt idx="0">
                  <c:v>Anxiety-Adults</c:v>
                </c:pt>
                <c:pt idx="1">
                  <c:v>Depression-Adults</c:v>
                </c:pt>
              </c:strCache>
            </c:strRef>
          </c:cat>
          <c:val>
            <c:numRef>
              <c:f>'Mental Health'!$B$4:$C$4</c:f>
              <c:numCache>
                <c:formatCode>0%</c:formatCode>
                <c:ptCount val="2"/>
                <c:pt idx="0">
                  <c:v>0.19</c:v>
                </c:pt>
                <c:pt idx="1">
                  <c:v>0.24</c:v>
                </c:pt>
              </c:numCache>
            </c:numRef>
          </c:val>
        </c:ser>
        <c:dLbls>
          <c:showLegendKey val="0"/>
          <c:showVal val="1"/>
          <c:showCatName val="0"/>
          <c:showSerName val="0"/>
          <c:showPercent val="0"/>
          <c:showBubbleSize val="0"/>
        </c:dLbls>
        <c:gapWidth val="150"/>
        <c:overlap val="-25"/>
        <c:axId val="132042752"/>
        <c:axId val="132044288"/>
      </c:barChart>
      <c:catAx>
        <c:axId val="132042752"/>
        <c:scaling>
          <c:orientation val="minMax"/>
        </c:scaling>
        <c:delete val="0"/>
        <c:axPos val="b"/>
        <c:majorTickMark val="none"/>
        <c:minorTickMark val="none"/>
        <c:tickLblPos val="nextTo"/>
        <c:crossAx val="132044288"/>
        <c:crosses val="autoZero"/>
        <c:auto val="1"/>
        <c:lblAlgn val="ctr"/>
        <c:lblOffset val="100"/>
        <c:noMultiLvlLbl val="0"/>
      </c:catAx>
      <c:valAx>
        <c:axId val="132044288"/>
        <c:scaling>
          <c:orientation val="minMax"/>
        </c:scaling>
        <c:delete val="1"/>
        <c:axPos val="l"/>
        <c:numFmt formatCode="0%" sourceLinked="1"/>
        <c:majorTickMark val="out"/>
        <c:minorTickMark val="none"/>
        <c:tickLblPos val="nextTo"/>
        <c:crossAx val="132042752"/>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baseline="0"/>
              <a:t>Obesity </a:t>
            </a:r>
            <a:endParaRPr lang="en-US"/>
          </a:p>
        </c:rich>
      </c:tx>
      <c:layout/>
      <c:overlay val="0"/>
    </c:title>
    <c:autoTitleDeleted val="0"/>
    <c:plotArea>
      <c:layout/>
      <c:barChart>
        <c:barDir val="col"/>
        <c:grouping val="clustered"/>
        <c:varyColors val="0"/>
        <c:ser>
          <c:idx val="0"/>
          <c:order val="0"/>
          <c:tx>
            <c:strRef>
              <c:f>Obesity!$A$5</c:f>
              <c:strCache>
                <c:ptCount val="1"/>
                <c:pt idx="0">
                  <c:v>Androscoggin County</c:v>
                </c:pt>
              </c:strCache>
            </c:strRef>
          </c:tx>
          <c:invertIfNegative val="0"/>
          <c:cat>
            <c:strRef>
              <c:f>Obesity!$B$4:$C$4</c:f>
              <c:strCache>
                <c:ptCount val="2"/>
                <c:pt idx="0">
                  <c:v>Obesity in adults</c:v>
                </c:pt>
                <c:pt idx="1">
                  <c:v>Obesity in high school students</c:v>
                </c:pt>
              </c:strCache>
            </c:strRef>
          </c:cat>
          <c:val>
            <c:numRef>
              <c:f>Obesity!$B$5:$C$5</c:f>
              <c:numCache>
                <c:formatCode>0%</c:formatCode>
                <c:ptCount val="2"/>
                <c:pt idx="0">
                  <c:v>0.38</c:v>
                </c:pt>
                <c:pt idx="1">
                  <c:v>0.16</c:v>
                </c:pt>
              </c:numCache>
            </c:numRef>
          </c:val>
        </c:ser>
        <c:ser>
          <c:idx val="1"/>
          <c:order val="1"/>
          <c:tx>
            <c:strRef>
              <c:f>Obesity!$A$6</c:f>
              <c:strCache>
                <c:ptCount val="1"/>
                <c:pt idx="0">
                  <c:v>Maine</c:v>
                </c:pt>
              </c:strCache>
            </c:strRef>
          </c:tx>
          <c:invertIfNegative val="0"/>
          <c:cat>
            <c:strRef>
              <c:f>Obesity!$B$4:$C$4</c:f>
              <c:strCache>
                <c:ptCount val="2"/>
                <c:pt idx="0">
                  <c:v>Obesity in adults</c:v>
                </c:pt>
                <c:pt idx="1">
                  <c:v>Obesity in high school students</c:v>
                </c:pt>
              </c:strCache>
            </c:strRef>
          </c:cat>
          <c:val>
            <c:numRef>
              <c:f>Obesity!$B$6:$C$6</c:f>
              <c:numCache>
                <c:formatCode>0%</c:formatCode>
                <c:ptCount val="2"/>
                <c:pt idx="0">
                  <c:v>0.28999999999999998</c:v>
                </c:pt>
                <c:pt idx="1">
                  <c:v>0.13</c:v>
                </c:pt>
              </c:numCache>
            </c:numRef>
          </c:val>
        </c:ser>
        <c:dLbls>
          <c:showLegendKey val="0"/>
          <c:showVal val="1"/>
          <c:showCatName val="0"/>
          <c:showSerName val="0"/>
          <c:showPercent val="0"/>
          <c:showBubbleSize val="0"/>
        </c:dLbls>
        <c:gapWidth val="150"/>
        <c:overlap val="-25"/>
        <c:axId val="134737280"/>
        <c:axId val="134739072"/>
      </c:barChart>
      <c:catAx>
        <c:axId val="134737280"/>
        <c:scaling>
          <c:orientation val="minMax"/>
        </c:scaling>
        <c:delete val="0"/>
        <c:axPos val="b"/>
        <c:majorTickMark val="none"/>
        <c:minorTickMark val="none"/>
        <c:tickLblPos val="nextTo"/>
        <c:crossAx val="134739072"/>
        <c:crosses val="autoZero"/>
        <c:auto val="1"/>
        <c:lblAlgn val="ctr"/>
        <c:lblOffset val="100"/>
        <c:noMultiLvlLbl val="0"/>
      </c:catAx>
      <c:valAx>
        <c:axId val="134739072"/>
        <c:scaling>
          <c:orientation val="minMax"/>
        </c:scaling>
        <c:delete val="1"/>
        <c:axPos val="l"/>
        <c:numFmt formatCode="0%" sourceLinked="1"/>
        <c:majorTickMark val="out"/>
        <c:minorTickMark val="none"/>
        <c:tickLblPos val="nextTo"/>
        <c:crossAx val="134737280"/>
        <c:crosses val="autoZero"/>
        <c:crossBetween val="between"/>
      </c:valAx>
    </c:plotArea>
    <c:legend>
      <c:legendPos val="t"/>
      <c:layout/>
      <c:overlay val="0"/>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392A86-2189-4F18-AF5C-6FACF7A51A00}" type="doc">
      <dgm:prSet loTypeId="urn:microsoft.com/office/officeart/2005/8/layout/cycle3" loCatId="cycle" qsTypeId="urn:microsoft.com/office/officeart/2005/8/quickstyle/simple1" qsCatId="simple" csTypeId="urn:microsoft.com/office/officeart/2005/8/colors/accent6_2" csCatId="accent6" phldr="1"/>
      <dgm:spPr/>
      <dgm:t>
        <a:bodyPr/>
        <a:lstStyle/>
        <a:p>
          <a:endParaRPr lang="en-US"/>
        </a:p>
      </dgm:t>
    </dgm:pt>
    <dgm:pt modelId="{807964E7-7039-4883-9EF1-05222EC9EBEA}">
      <dgm:prSet phldrT="[Text]"/>
      <dgm:spPr>
        <a:xfrm>
          <a:off x="1768078" y="886"/>
          <a:ext cx="1950243" cy="975121"/>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Data Collection &amp; Analysis</a:t>
          </a:r>
        </a:p>
      </dgm:t>
    </dgm:pt>
    <dgm:pt modelId="{7B3DC946-29C9-44BC-8984-AA7B05DD3567}" type="parTrans" cxnId="{5D12C7BE-625C-4437-AF18-B9CFC1F65F09}">
      <dgm:prSet/>
      <dgm:spPr/>
      <dgm:t>
        <a:bodyPr/>
        <a:lstStyle/>
        <a:p>
          <a:endParaRPr lang="en-US"/>
        </a:p>
      </dgm:t>
    </dgm:pt>
    <dgm:pt modelId="{04928D4D-8553-41AF-A544-771ED8C2215A}" type="sibTrans" cxnId="{5D12C7BE-625C-4437-AF18-B9CFC1F65F09}">
      <dgm:prSet/>
      <dgm:spPr>
        <a:xfrm>
          <a:off x="1195084" y="-53983"/>
          <a:ext cx="3096231" cy="3096231"/>
        </a:xfrm>
        <a:solidFill>
          <a:srgbClr val="F79646">
            <a:tint val="40000"/>
            <a:hueOff val="0"/>
            <a:satOff val="0"/>
            <a:lumOff val="0"/>
            <a:alphaOff val="0"/>
          </a:srgbClr>
        </a:solidFill>
        <a:ln>
          <a:noFill/>
        </a:ln>
        <a:effectLst/>
      </dgm:spPr>
      <dgm:t>
        <a:bodyPr/>
        <a:lstStyle/>
        <a:p>
          <a:pPr algn="ctr"/>
          <a:endParaRPr lang="en-US"/>
        </a:p>
      </dgm:t>
    </dgm:pt>
    <dgm:pt modelId="{352C0664-FA89-4F91-A2A0-DA525F7BF88A}">
      <dgm:prSet phldrT="[Text]"/>
      <dgm:spPr>
        <a:xfrm>
          <a:off x="2879830" y="1112639"/>
          <a:ext cx="1950243" cy="975121"/>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Needs Assessment Reporting</a:t>
          </a:r>
        </a:p>
      </dgm:t>
    </dgm:pt>
    <dgm:pt modelId="{56C52878-FBDF-4141-A177-D001626BBAA1}" type="parTrans" cxnId="{EC045D8E-25FA-431A-A861-70C3C959AC2C}">
      <dgm:prSet/>
      <dgm:spPr/>
      <dgm:t>
        <a:bodyPr/>
        <a:lstStyle/>
        <a:p>
          <a:endParaRPr lang="en-US"/>
        </a:p>
      </dgm:t>
    </dgm:pt>
    <dgm:pt modelId="{D851AC27-522E-4867-9FA1-35B9838CBCC0}" type="sibTrans" cxnId="{EC045D8E-25FA-431A-A861-70C3C959AC2C}">
      <dgm:prSet/>
      <dgm:spPr/>
      <dgm:t>
        <a:bodyPr/>
        <a:lstStyle/>
        <a:p>
          <a:endParaRPr lang="en-US"/>
        </a:p>
      </dgm:t>
    </dgm:pt>
    <dgm:pt modelId="{B691141F-A735-412F-9A6A-F7C2056FD297}">
      <dgm:prSet phldrT="[Text]"/>
      <dgm:spPr>
        <a:xfrm>
          <a:off x="1768078" y="2224391"/>
          <a:ext cx="1950243" cy="975121"/>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Community Engagement</a:t>
          </a:r>
        </a:p>
      </dgm:t>
    </dgm:pt>
    <dgm:pt modelId="{239056DF-79DB-412D-90BA-F09CB1445E3E}" type="parTrans" cxnId="{61751768-76BF-4FE3-8B42-809F70468F9C}">
      <dgm:prSet/>
      <dgm:spPr/>
      <dgm:t>
        <a:bodyPr/>
        <a:lstStyle/>
        <a:p>
          <a:endParaRPr lang="en-US"/>
        </a:p>
      </dgm:t>
    </dgm:pt>
    <dgm:pt modelId="{ED7A90A9-12FB-436C-98BD-25E61D6A99F2}" type="sibTrans" cxnId="{61751768-76BF-4FE3-8B42-809F70468F9C}">
      <dgm:prSet/>
      <dgm:spPr/>
      <dgm:t>
        <a:bodyPr/>
        <a:lstStyle/>
        <a:p>
          <a:endParaRPr lang="en-US"/>
        </a:p>
      </dgm:t>
    </dgm:pt>
    <dgm:pt modelId="{A1699FF7-29F6-4D57-9210-F224C30DA212}">
      <dgm:prSet phldrT="[Text]"/>
      <dgm:spPr>
        <a:xfrm>
          <a:off x="656325" y="1112639"/>
          <a:ext cx="1950243" cy="975121"/>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Health Improvement Plans</a:t>
          </a:r>
        </a:p>
      </dgm:t>
    </dgm:pt>
    <dgm:pt modelId="{13F67194-5625-4F92-B90D-3ADA0F36394F}" type="parTrans" cxnId="{421B44FA-5569-4BBB-B0CD-517E1065F618}">
      <dgm:prSet/>
      <dgm:spPr/>
      <dgm:t>
        <a:bodyPr/>
        <a:lstStyle/>
        <a:p>
          <a:endParaRPr lang="en-US"/>
        </a:p>
      </dgm:t>
    </dgm:pt>
    <dgm:pt modelId="{AEA741BE-CCF8-4FB3-9B12-A63F1FBC1132}" type="sibTrans" cxnId="{421B44FA-5569-4BBB-B0CD-517E1065F618}">
      <dgm:prSet/>
      <dgm:spPr/>
      <dgm:t>
        <a:bodyPr/>
        <a:lstStyle/>
        <a:p>
          <a:endParaRPr lang="en-US"/>
        </a:p>
      </dgm:t>
    </dgm:pt>
    <dgm:pt modelId="{26E68A81-670F-4F9E-A874-DAF7A1F099D6}" type="pres">
      <dgm:prSet presAssocID="{0D392A86-2189-4F18-AF5C-6FACF7A51A00}" presName="Name0" presStyleCnt="0">
        <dgm:presLayoutVars>
          <dgm:dir/>
          <dgm:resizeHandles val="exact"/>
        </dgm:presLayoutVars>
      </dgm:prSet>
      <dgm:spPr/>
      <dgm:t>
        <a:bodyPr/>
        <a:lstStyle/>
        <a:p>
          <a:endParaRPr lang="en-US"/>
        </a:p>
      </dgm:t>
    </dgm:pt>
    <dgm:pt modelId="{D823512E-EF67-48AC-90FF-9FF6DD4741F0}" type="pres">
      <dgm:prSet presAssocID="{0D392A86-2189-4F18-AF5C-6FACF7A51A00}" presName="cycle" presStyleCnt="0"/>
      <dgm:spPr/>
    </dgm:pt>
    <dgm:pt modelId="{E4C3BEEC-D67B-4611-A5CC-D548E32BA97E}" type="pres">
      <dgm:prSet presAssocID="{807964E7-7039-4883-9EF1-05222EC9EBEA}" presName="nodeFirstNode" presStyleLbl="node1" presStyleIdx="0" presStyleCnt="4">
        <dgm:presLayoutVars>
          <dgm:bulletEnabled val="1"/>
        </dgm:presLayoutVars>
      </dgm:prSet>
      <dgm:spPr>
        <a:prstGeom prst="roundRect">
          <a:avLst/>
        </a:prstGeom>
      </dgm:spPr>
      <dgm:t>
        <a:bodyPr/>
        <a:lstStyle/>
        <a:p>
          <a:endParaRPr lang="en-US"/>
        </a:p>
      </dgm:t>
    </dgm:pt>
    <dgm:pt modelId="{5A7055B8-2040-4582-81D0-93712DAEFE4E}" type="pres">
      <dgm:prSet presAssocID="{04928D4D-8553-41AF-A544-771ED8C2215A}" presName="sibTransFirstNode" presStyleLbl="bgShp" presStyleIdx="0" presStyleCnt="1"/>
      <dgm:spPr>
        <a:prstGeom prst="circularArrow">
          <a:avLst>
            <a:gd name="adj1" fmla="val 4668"/>
            <a:gd name="adj2" fmla="val 272909"/>
            <a:gd name="adj3" fmla="val 13040823"/>
            <a:gd name="adj4" fmla="val 17889737"/>
            <a:gd name="adj5" fmla="val 4847"/>
          </a:avLst>
        </a:prstGeom>
      </dgm:spPr>
      <dgm:t>
        <a:bodyPr/>
        <a:lstStyle/>
        <a:p>
          <a:endParaRPr lang="en-US"/>
        </a:p>
      </dgm:t>
    </dgm:pt>
    <dgm:pt modelId="{E52E854D-9B86-43EB-A2E7-7F96111CBE26}" type="pres">
      <dgm:prSet presAssocID="{352C0664-FA89-4F91-A2A0-DA525F7BF88A}" presName="nodeFollowingNodes" presStyleLbl="node1" presStyleIdx="1" presStyleCnt="4">
        <dgm:presLayoutVars>
          <dgm:bulletEnabled val="1"/>
        </dgm:presLayoutVars>
      </dgm:prSet>
      <dgm:spPr>
        <a:prstGeom prst="roundRect">
          <a:avLst/>
        </a:prstGeom>
      </dgm:spPr>
      <dgm:t>
        <a:bodyPr/>
        <a:lstStyle/>
        <a:p>
          <a:endParaRPr lang="en-US"/>
        </a:p>
      </dgm:t>
    </dgm:pt>
    <dgm:pt modelId="{B0838D81-D45D-474F-83FF-2E5348504347}" type="pres">
      <dgm:prSet presAssocID="{B691141F-A735-412F-9A6A-F7C2056FD297}" presName="nodeFollowingNodes" presStyleLbl="node1" presStyleIdx="2" presStyleCnt="4">
        <dgm:presLayoutVars>
          <dgm:bulletEnabled val="1"/>
        </dgm:presLayoutVars>
      </dgm:prSet>
      <dgm:spPr>
        <a:prstGeom prst="roundRect">
          <a:avLst/>
        </a:prstGeom>
      </dgm:spPr>
      <dgm:t>
        <a:bodyPr/>
        <a:lstStyle/>
        <a:p>
          <a:endParaRPr lang="en-US"/>
        </a:p>
      </dgm:t>
    </dgm:pt>
    <dgm:pt modelId="{E7121682-31F8-4E27-993A-C333C3447464}" type="pres">
      <dgm:prSet presAssocID="{A1699FF7-29F6-4D57-9210-F224C30DA212}" presName="nodeFollowingNodes" presStyleLbl="node1" presStyleIdx="3" presStyleCnt="4">
        <dgm:presLayoutVars>
          <dgm:bulletEnabled val="1"/>
        </dgm:presLayoutVars>
      </dgm:prSet>
      <dgm:spPr>
        <a:prstGeom prst="roundRect">
          <a:avLst/>
        </a:prstGeom>
      </dgm:spPr>
      <dgm:t>
        <a:bodyPr/>
        <a:lstStyle/>
        <a:p>
          <a:endParaRPr lang="en-US"/>
        </a:p>
      </dgm:t>
    </dgm:pt>
  </dgm:ptLst>
  <dgm:cxnLst>
    <dgm:cxn modelId="{EC045D8E-25FA-431A-A861-70C3C959AC2C}" srcId="{0D392A86-2189-4F18-AF5C-6FACF7A51A00}" destId="{352C0664-FA89-4F91-A2A0-DA525F7BF88A}" srcOrd="1" destOrd="0" parTransId="{56C52878-FBDF-4141-A177-D001626BBAA1}" sibTransId="{D851AC27-522E-4867-9FA1-35B9838CBCC0}"/>
    <dgm:cxn modelId="{4C6B3279-6761-4F92-9C88-7EB4D828D732}" type="presOf" srcId="{A1699FF7-29F6-4D57-9210-F224C30DA212}" destId="{E7121682-31F8-4E27-993A-C333C3447464}" srcOrd="0" destOrd="0" presId="urn:microsoft.com/office/officeart/2005/8/layout/cycle3"/>
    <dgm:cxn modelId="{EEC22E6F-585B-4381-9A6E-E6FBA141F29E}" type="presOf" srcId="{0D392A86-2189-4F18-AF5C-6FACF7A51A00}" destId="{26E68A81-670F-4F9E-A874-DAF7A1F099D6}" srcOrd="0" destOrd="0" presId="urn:microsoft.com/office/officeart/2005/8/layout/cycle3"/>
    <dgm:cxn modelId="{61751768-76BF-4FE3-8B42-809F70468F9C}" srcId="{0D392A86-2189-4F18-AF5C-6FACF7A51A00}" destId="{B691141F-A735-412F-9A6A-F7C2056FD297}" srcOrd="2" destOrd="0" parTransId="{239056DF-79DB-412D-90BA-F09CB1445E3E}" sibTransId="{ED7A90A9-12FB-436C-98BD-25E61D6A99F2}"/>
    <dgm:cxn modelId="{D35896E9-1FC8-4B90-A20D-E82DFF2060F4}" type="presOf" srcId="{B691141F-A735-412F-9A6A-F7C2056FD297}" destId="{B0838D81-D45D-474F-83FF-2E5348504347}" srcOrd="0" destOrd="0" presId="urn:microsoft.com/office/officeart/2005/8/layout/cycle3"/>
    <dgm:cxn modelId="{81C92F2D-6AC3-4EA8-8F8A-FF42DB6830E7}" type="presOf" srcId="{04928D4D-8553-41AF-A544-771ED8C2215A}" destId="{5A7055B8-2040-4582-81D0-93712DAEFE4E}" srcOrd="0" destOrd="0" presId="urn:microsoft.com/office/officeart/2005/8/layout/cycle3"/>
    <dgm:cxn modelId="{421B44FA-5569-4BBB-B0CD-517E1065F618}" srcId="{0D392A86-2189-4F18-AF5C-6FACF7A51A00}" destId="{A1699FF7-29F6-4D57-9210-F224C30DA212}" srcOrd="3" destOrd="0" parTransId="{13F67194-5625-4F92-B90D-3ADA0F36394F}" sibTransId="{AEA741BE-CCF8-4FB3-9B12-A63F1FBC1132}"/>
    <dgm:cxn modelId="{B140CB12-05C6-4045-AF52-DBA13C6C4C09}" type="presOf" srcId="{352C0664-FA89-4F91-A2A0-DA525F7BF88A}" destId="{E52E854D-9B86-43EB-A2E7-7F96111CBE26}" srcOrd="0" destOrd="0" presId="urn:microsoft.com/office/officeart/2005/8/layout/cycle3"/>
    <dgm:cxn modelId="{5D12C7BE-625C-4437-AF18-B9CFC1F65F09}" srcId="{0D392A86-2189-4F18-AF5C-6FACF7A51A00}" destId="{807964E7-7039-4883-9EF1-05222EC9EBEA}" srcOrd="0" destOrd="0" parTransId="{7B3DC946-29C9-44BC-8984-AA7B05DD3567}" sibTransId="{04928D4D-8553-41AF-A544-771ED8C2215A}"/>
    <dgm:cxn modelId="{F01BADE7-CFE6-4B43-BF51-7A0902514868}" type="presOf" srcId="{807964E7-7039-4883-9EF1-05222EC9EBEA}" destId="{E4C3BEEC-D67B-4611-A5CC-D548E32BA97E}" srcOrd="0" destOrd="0" presId="urn:microsoft.com/office/officeart/2005/8/layout/cycle3"/>
    <dgm:cxn modelId="{406E024A-0BD7-4349-80C3-E1B9EB63356D}" type="presParOf" srcId="{26E68A81-670F-4F9E-A874-DAF7A1F099D6}" destId="{D823512E-EF67-48AC-90FF-9FF6DD4741F0}" srcOrd="0" destOrd="0" presId="urn:microsoft.com/office/officeart/2005/8/layout/cycle3"/>
    <dgm:cxn modelId="{7CBF3DE1-4F8C-44F4-ACE2-3C16C654C796}" type="presParOf" srcId="{D823512E-EF67-48AC-90FF-9FF6DD4741F0}" destId="{E4C3BEEC-D67B-4611-A5CC-D548E32BA97E}" srcOrd="0" destOrd="0" presId="urn:microsoft.com/office/officeart/2005/8/layout/cycle3"/>
    <dgm:cxn modelId="{FB0A0A5D-7311-475C-9498-DE2E741E8A74}" type="presParOf" srcId="{D823512E-EF67-48AC-90FF-9FF6DD4741F0}" destId="{5A7055B8-2040-4582-81D0-93712DAEFE4E}" srcOrd="1" destOrd="0" presId="urn:microsoft.com/office/officeart/2005/8/layout/cycle3"/>
    <dgm:cxn modelId="{B1C8A750-3E17-4885-B3AB-3F44E1CC5B58}" type="presParOf" srcId="{D823512E-EF67-48AC-90FF-9FF6DD4741F0}" destId="{E52E854D-9B86-43EB-A2E7-7F96111CBE26}" srcOrd="2" destOrd="0" presId="urn:microsoft.com/office/officeart/2005/8/layout/cycle3"/>
    <dgm:cxn modelId="{2A5F0090-8FBE-46F5-8323-1FC27F9F7382}" type="presParOf" srcId="{D823512E-EF67-48AC-90FF-9FF6DD4741F0}" destId="{B0838D81-D45D-474F-83FF-2E5348504347}" srcOrd="3" destOrd="0" presId="urn:microsoft.com/office/officeart/2005/8/layout/cycle3"/>
    <dgm:cxn modelId="{D942E4DE-051C-4F20-90D8-EFF9835785BE}" type="presParOf" srcId="{D823512E-EF67-48AC-90FF-9FF6DD4741F0}" destId="{E7121682-31F8-4E27-993A-C333C3447464}"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055B8-2040-4582-81D0-93712DAEFE4E}">
      <dsp:nvSpPr>
        <dsp:cNvPr id="0" name=""/>
        <dsp:cNvSpPr/>
      </dsp:nvSpPr>
      <dsp:spPr>
        <a:xfrm>
          <a:off x="1057881" y="-71292"/>
          <a:ext cx="3751636" cy="3751636"/>
        </a:xfrm>
        <a:prstGeom prst="circularArrow">
          <a:avLst>
            <a:gd name="adj1" fmla="val 4668"/>
            <a:gd name="adj2" fmla="val 272909"/>
            <a:gd name="adj3" fmla="val 13040823"/>
            <a:gd name="adj4" fmla="val 17889737"/>
            <a:gd name="adj5" fmla="val 4847"/>
          </a:avLst>
        </a:prstGeom>
        <a:solidFill>
          <a:srgbClr val="F79646">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E4C3BEEC-D67B-4611-A5CC-D548E32BA97E}">
      <dsp:nvSpPr>
        <dsp:cNvPr id="0" name=""/>
        <dsp:cNvSpPr/>
      </dsp:nvSpPr>
      <dsp:spPr>
        <a:xfrm>
          <a:off x="1741884" y="105"/>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Data Collection &amp; Analysis</a:t>
          </a:r>
        </a:p>
      </dsp:txBody>
      <dsp:txXfrm>
        <a:off x="1800064" y="58285"/>
        <a:ext cx="2267271" cy="1075455"/>
      </dsp:txXfrm>
    </dsp:sp>
    <dsp:sp modelId="{E52E854D-9B86-43EB-A2E7-7F96111CBE26}">
      <dsp:nvSpPr>
        <dsp:cNvPr id="0" name=""/>
        <dsp:cNvSpPr/>
      </dsp:nvSpPr>
      <dsp:spPr>
        <a:xfrm>
          <a:off x="3088971" y="1347192"/>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Needs Assessment Reporting</a:t>
          </a:r>
        </a:p>
      </dsp:txBody>
      <dsp:txXfrm>
        <a:off x="3147151" y="1405372"/>
        <a:ext cx="2267271" cy="1075455"/>
      </dsp:txXfrm>
    </dsp:sp>
    <dsp:sp modelId="{B0838D81-D45D-474F-83FF-2E5348504347}">
      <dsp:nvSpPr>
        <dsp:cNvPr id="0" name=""/>
        <dsp:cNvSpPr/>
      </dsp:nvSpPr>
      <dsp:spPr>
        <a:xfrm>
          <a:off x="1741884" y="2694279"/>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Community Engagement</a:t>
          </a:r>
        </a:p>
      </dsp:txBody>
      <dsp:txXfrm>
        <a:off x="1800064" y="2752459"/>
        <a:ext cx="2267271" cy="1075455"/>
      </dsp:txXfrm>
    </dsp:sp>
    <dsp:sp modelId="{E7121682-31F8-4E27-993A-C333C3447464}">
      <dsp:nvSpPr>
        <dsp:cNvPr id="0" name=""/>
        <dsp:cNvSpPr/>
      </dsp:nvSpPr>
      <dsp:spPr>
        <a:xfrm>
          <a:off x="394797" y="1347192"/>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Health Improvement Plans</a:t>
          </a:r>
        </a:p>
      </dsp:txBody>
      <dsp:txXfrm>
        <a:off x="452977" y="1405372"/>
        <a:ext cx="2267271" cy="107545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030C71D-F406-4BBC-91D2-4DED456B4599}" type="datetimeFigureOut">
              <a:rPr lang="en-US" smtClean="0"/>
              <a:t>10/15/2015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49B52C6-5C9C-4010-A162-579602F9746F}" type="slidenum">
              <a:rPr lang="en-US" smtClean="0"/>
              <a:t>‹#›</a:t>
            </a:fld>
            <a:endParaRPr lang="en-US"/>
          </a:p>
        </p:txBody>
      </p:sp>
    </p:spTree>
    <p:extLst>
      <p:ext uri="{BB962C8B-B14F-4D97-AF65-F5344CB8AC3E}">
        <p14:creationId xmlns:p14="http://schemas.microsoft.com/office/powerpoint/2010/main" val="3080892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E6C0033-0BCB-404B-A6BE-DC08A30DD14F}" type="datetimeFigureOut">
              <a:rPr lang="en-US" smtClean="0"/>
              <a:t>10/15/2015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BAA6A29-ACC4-486E-808B-F1490F4756EE}" type="slidenum">
              <a:rPr lang="en-US" smtClean="0"/>
              <a:t>‹#›</a:t>
            </a:fld>
            <a:endParaRPr lang="en-US"/>
          </a:p>
        </p:txBody>
      </p:sp>
    </p:spTree>
    <p:extLst>
      <p:ext uri="{BB962C8B-B14F-4D97-AF65-F5344CB8AC3E}">
        <p14:creationId xmlns:p14="http://schemas.microsoft.com/office/powerpoint/2010/main" val="773379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Welcome/Introductions</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Recognition of sponsors, organizations providing space/refreshments/other</a:t>
            </a:r>
            <a:r>
              <a:rPr lang="en-US" sz="1200" kern="1200" baseline="0" dirty="0" smtClean="0">
                <a:solidFill>
                  <a:schemeClr val="tx1"/>
                </a:solidFill>
                <a:effectLst/>
                <a:latin typeface="+mn-lt"/>
                <a:ea typeface="+mn-ea"/>
                <a:cs typeface="+mn-cs"/>
              </a:rPr>
              <a:t> resources </a:t>
            </a:r>
            <a:r>
              <a:rPr lang="en-US" sz="1200" kern="1200" dirty="0" smtClean="0">
                <a:solidFill>
                  <a:schemeClr val="tx1"/>
                </a:solidFill>
                <a:effectLst/>
                <a:latin typeface="+mn-lt"/>
                <a:ea typeface="+mn-ea"/>
                <a:cs typeface="+mn-cs"/>
              </a:rPr>
              <a:t>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Some brief housekeeping details….bathrooms, cell phones, agenda</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 are here as part of the mission of the Maine Shared Health Needs Assessment &amp; Planning Process Project, also called Maine SHNAPP.  Our mission is to create the framework and approach for a shared CHNA that [a] provides valuable population health assessment data to interested organizations and individuals, [b] supports public health accreditation efforts, and [c] addresses community benefit reporting needs of hospitals.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Ultimately, the Maine SHNAPP seeks to turn data into action and create the healthiest population in the USA.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Third, consider deaths due to diabetes. It is reported as a </a:t>
            </a:r>
            <a:r>
              <a:rPr lang="en-US" u="sng" dirty="0" smtClean="0"/>
              <a:t>number of deaths </a:t>
            </a:r>
            <a:r>
              <a:rPr lang="en-US" u="sng" baseline="0" dirty="0" smtClean="0"/>
              <a:t>per 100,000 population</a:t>
            </a:r>
            <a:r>
              <a:rPr lang="en-US" baseline="0" dirty="0" smtClean="0"/>
              <a:t>. In Maine, that is 20 deaths per 100,000 – if we randomly gathered 100,000 people from all over Maine, we would expect 20 of them to die from diabetes this year.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There are 100,000 small people within the square on the screen and 20 of them are red.</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20 out of 100,000 people die from diabetes each year in Maine.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This is much lower than the number of people who have obesity or the number of infants who die but still considered a serious issue because it results in death. There is a “ripple effect” for the family and friends of the person who dies from diabetes.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W</a:t>
            </a:r>
            <a:r>
              <a:rPr lang="en-US" baseline="0" dirty="0" smtClean="0"/>
              <a:t>e can agree all three of these issues are serious public health concerns that deserve attention and intervention. This is a demonstration that we cannot base our decisions on the size of numbers alone. We need to look at numbers within context.</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You also see on your Summary Report (bottom of page) mention of </a:t>
            </a:r>
            <a:r>
              <a:rPr lang="en-US" u="sng" baseline="0" dirty="0" smtClean="0"/>
              <a:t>statistical significance</a:t>
            </a:r>
            <a:r>
              <a:rPr lang="en-US" baseline="0" dirty="0" smtClean="0"/>
              <a:t>. This means the difference in the numbers (for example, between Androscoggin and Maine) did not happen by chance. When we read the results are statistically significant at the </a:t>
            </a:r>
            <a:r>
              <a:rPr lang="en-US" u="sng" baseline="0" dirty="0" smtClean="0"/>
              <a:t>95% confidence interval</a:t>
            </a:r>
            <a:r>
              <a:rPr lang="en-US" baseline="0" dirty="0" smtClean="0"/>
              <a:t>, we are 95% confident we would get the same results from a different sample.</a:t>
            </a:r>
          </a:p>
        </p:txBody>
      </p:sp>
      <p:sp>
        <p:nvSpPr>
          <p:cNvPr id="4" name="Slide Number Placeholder 3"/>
          <p:cNvSpPr>
            <a:spLocks noGrp="1"/>
          </p:cNvSpPr>
          <p:nvPr>
            <p:ph type="sldNum" sz="quarter" idx="10"/>
          </p:nvPr>
        </p:nvSpPr>
        <p:spPr/>
        <p:txBody>
          <a:bodyPr/>
          <a:lstStyle/>
          <a:p>
            <a:fld id="{5BAA6A29-ACC4-486E-808B-F1490F4756EE}" type="slidenum">
              <a:rPr lang="en-US" smtClean="0"/>
              <a:t>10</a:t>
            </a:fld>
            <a:endParaRPr lang="en-US"/>
          </a:p>
        </p:txBody>
      </p:sp>
    </p:spTree>
    <p:extLst>
      <p:ext uri="{BB962C8B-B14F-4D97-AF65-F5344CB8AC3E}">
        <p14:creationId xmlns:p14="http://schemas.microsoft.com/office/powerpoint/2010/main" val="1820461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referring to our data summary sheets and stakeholder survey findings while we look at slides of certain health topics that affect most of us – either personally or someone we love, or through the work</a:t>
            </a:r>
            <a:r>
              <a:rPr lang="en-US" sz="1200" kern="1200" baseline="0" dirty="0" smtClean="0">
                <a:solidFill>
                  <a:schemeClr val="tx1"/>
                </a:solidFill>
                <a:effectLst/>
                <a:latin typeface="+mn-lt"/>
                <a:ea typeface="+mn-ea"/>
                <a:cs typeface="+mn-cs"/>
              </a:rPr>
              <a:t> we do</a:t>
            </a:r>
            <a:r>
              <a:rPr lang="en-US" sz="1200" kern="1200" dirty="0" smtClean="0">
                <a:solidFill>
                  <a:schemeClr val="tx1"/>
                </a:solidFill>
                <a:effectLst/>
                <a:latin typeface="+mn-lt"/>
                <a:ea typeface="+mn-ea"/>
                <a:cs typeface="+mn-cs"/>
              </a:rPr>
              <a:t>.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looking at topics that affect a large number of us or that have significant differences between our area and the state as a whole.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 will take 2-minute breaks after each brief topic review to look over our Summery Reports.</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is a time to review quietly – and make notes about questions you have for further discussion after the data presentation.</a:t>
            </a:r>
            <a:r>
              <a:rPr lang="en-US" sz="1200" kern="1200" dirty="0" smtClean="0">
                <a:solidFill>
                  <a:schemeClr val="tx1"/>
                </a:solidFill>
                <a:effectLst/>
                <a:latin typeface="+mn-lt"/>
                <a:ea typeface="+mn-ea"/>
                <a:cs typeface="+mn-cs"/>
              </a:rPr>
              <a:t>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Since we cannot look over all topics, we have set up a parking lot/bike rack, depending on your mode of transportation </a:t>
            </a:r>
            <a:r>
              <a:rPr lang="en-US" sz="1200" kern="1200" dirty="0" smtClean="0">
                <a:solidFill>
                  <a:schemeClr val="tx1"/>
                </a:solidFill>
                <a:effectLst/>
                <a:latin typeface="+mn-lt"/>
                <a:ea typeface="+mn-ea"/>
                <a:cs typeface="+mn-cs"/>
                <a:sym typeface="Wingdings"/>
              </a:rPr>
              <a:t></a:t>
            </a:r>
            <a:r>
              <a:rPr lang="en-US" sz="1200" kern="1200" dirty="0" smtClean="0">
                <a:solidFill>
                  <a:schemeClr val="tx1"/>
                </a:solidFill>
                <a:effectLst/>
                <a:latin typeface="+mn-lt"/>
                <a:ea typeface="+mn-ea"/>
                <a:cs typeface="+mn-cs"/>
              </a:rPr>
              <a:t>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It is located –[</a:t>
            </a:r>
            <a:r>
              <a:rPr lang="en-US" sz="1200" i="1" kern="1200" dirty="0" smtClean="0">
                <a:solidFill>
                  <a:schemeClr val="tx1"/>
                </a:solidFill>
                <a:effectLst/>
                <a:latin typeface="+mn-lt"/>
                <a:ea typeface="+mn-ea"/>
                <a:cs typeface="+mn-cs"/>
              </a:rPr>
              <a:t>show where the lot/rack is] .</a:t>
            </a:r>
          </a:p>
          <a:p>
            <a:pPr marL="628650" lvl="1" indent="-171450">
              <a:spcBef>
                <a:spcPts val="0"/>
              </a:spcBef>
              <a:spcAft>
                <a:spcPts val="600"/>
              </a:spcAft>
              <a:buFont typeface="Arial" panose="020B0604020202020204" pitchFamily="34" charset="0"/>
              <a:buChar char="•"/>
            </a:pPr>
            <a:r>
              <a:rPr lang="en-US" sz="1200" i="0"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nyone is invited to write down topics they feel are important health topics, or issues that affect where we live, work, learn, and play that can impact health.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review these at the end of our time together ensure we all have an awareness about them.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talk about how we can continue addressing these important issues.</a:t>
            </a:r>
          </a:p>
          <a:p>
            <a:pPr marL="171450" indent="-171450">
              <a:spcBef>
                <a:spcPts val="0"/>
              </a:spcBef>
              <a:spcAft>
                <a:spcPts val="600"/>
              </a:spcAft>
              <a:buFont typeface="Arial" panose="020B0604020202020204" pitchFamily="34" charset="0"/>
              <a:buChar char="•"/>
            </a:pPr>
            <a:r>
              <a:rPr lang="en-US" sz="1200" u="sng" kern="1200" dirty="0" smtClean="0">
                <a:solidFill>
                  <a:schemeClr val="tx1"/>
                </a:solidFill>
                <a:effectLst/>
                <a:latin typeface="+mn-lt"/>
                <a:ea typeface="+mn-ea"/>
                <a:cs typeface="+mn-cs"/>
              </a:rPr>
              <a:t>If this Community Forum plans breakout sessions, mention</a:t>
            </a:r>
            <a:r>
              <a:rPr lang="en-US" sz="1200" u="none" kern="1200" dirty="0" smtClean="0">
                <a:solidFill>
                  <a:schemeClr val="tx1"/>
                </a:solidFill>
                <a:effectLst/>
                <a:latin typeface="+mn-lt"/>
                <a:ea typeface="+mn-ea"/>
                <a:cs typeface="+mn-cs"/>
              </a:rPr>
              <a:t>  </a:t>
            </a:r>
          </a:p>
          <a:p>
            <a:pPr marL="628650" lvl="1" indent="-171450">
              <a:spcBef>
                <a:spcPts val="0"/>
              </a:spcBef>
              <a:spcAft>
                <a:spcPts val="600"/>
              </a:spcAft>
              <a:buFont typeface="Arial" panose="020B0604020202020204" pitchFamily="34" charset="0"/>
              <a:buChar char="•"/>
            </a:pPr>
            <a:r>
              <a:rPr lang="en-US" sz="1200" u="none" kern="1200" dirty="0" smtClean="0">
                <a:solidFill>
                  <a:schemeClr val="tx1"/>
                </a:solidFill>
                <a:effectLst/>
                <a:latin typeface="+mn-lt"/>
                <a:ea typeface="+mn-ea"/>
                <a:cs typeface="+mn-cs"/>
              </a:rPr>
              <a:t>While</a:t>
            </a:r>
            <a:r>
              <a:rPr lang="en-US" sz="1200" kern="1200" dirty="0" smtClean="0">
                <a:solidFill>
                  <a:schemeClr val="tx1"/>
                </a:solidFill>
                <a:effectLst/>
                <a:latin typeface="+mn-lt"/>
                <a:ea typeface="+mn-ea"/>
                <a:cs typeface="+mn-cs"/>
              </a:rPr>
              <a:t> we are reviewing the information in upcoming slides, consider which breakout session(s) you would like to join. </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Explain [</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round(s) of breakout discussions before coming back together as a group to wrap our time together. [Or plan next steps]</a:t>
            </a:r>
          </a:p>
          <a:p>
            <a:pPr marL="628650" lvl="1" indent="-171450">
              <a:spcBef>
                <a:spcPts val="0"/>
              </a:spcBef>
              <a:spcAft>
                <a:spcPts val="600"/>
              </a:spcAft>
              <a:buFont typeface="Arial" panose="020B0604020202020204" pitchFamily="34" charset="0"/>
              <a:buChar char="•"/>
            </a:pPr>
            <a:r>
              <a:rPr lang="en-US" sz="1200" i="0" kern="1200" dirty="0" smtClean="0">
                <a:solidFill>
                  <a:schemeClr val="tx1"/>
                </a:solidFill>
                <a:effectLst/>
                <a:latin typeface="+mn-lt"/>
                <a:ea typeface="+mn-ea"/>
                <a:cs typeface="+mn-cs"/>
              </a:rPr>
              <a:t>Explain different breakout session topics and if there is a visual whether on the agenda or signs/easels around, point this out.</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In these breakout sessions, we’ll answer some questions as a group and record our input.</a:t>
            </a:r>
          </a:p>
          <a:p>
            <a:pPr marL="171450" lvl="0" indent="-171450">
              <a:spcBef>
                <a:spcPts val="0"/>
              </a:spcBef>
              <a:spcAft>
                <a:spcPts val="600"/>
              </a:spcAft>
              <a:buFont typeface="Arial" panose="020B0604020202020204" pitchFamily="34" charset="0"/>
              <a:buChar char="•"/>
            </a:pPr>
            <a:r>
              <a:rPr lang="en-US" sz="1200" u="sng" kern="1200" dirty="0" smtClean="0">
                <a:solidFill>
                  <a:schemeClr val="tx1"/>
                </a:solidFill>
                <a:effectLst/>
                <a:latin typeface="+mn-lt"/>
                <a:ea typeface="+mn-ea"/>
                <a:cs typeface="+mn-cs"/>
              </a:rPr>
              <a:t>If this Community Forum plans a Panel Discussion, mention</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Expectations for panel and opportunity</a:t>
            </a:r>
            <a:r>
              <a:rPr lang="en-US" sz="1200" kern="1200" baseline="0" dirty="0" smtClean="0">
                <a:solidFill>
                  <a:schemeClr val="tx1"/>
                </a:solidFill>
                <a:effectLst/>
                <a:latin typeface="+mn-lt"/>
                <a:ea typeface="+mn-ea"/>
                <a:cs typeface="+mn-cs"/>
              </a:rPr>
              <a:t> for group members to ask questions identified during 2-minute data breaks</a:t>
            </a:r>
            <a:endParaRPr lang="en-US" sz="1200" kern="1200" dirty="0" smtClean="0">
              <a:solidFill>
                <a:schemeClr val="tx1"/>
              </a:solidFill>
              <a:effectLst/>
              <a:latin typeface="+mn-lt"/>
              <a:ea typeface="+mn-ea"/>
              <a:cs typeface="+mn-cs"/>
            </a:endParaRPr>
          </a:p>
          <a:p>
            <a:pPr>
              <a:spcBef>
                <a:spcPts val="0"/>
              </a:spcBef>
              <a:spcAft>
                <a:spcPts val="600"/>
              </a:spcAft>
            </a:pP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11</a:t>
            </a:fld>
            <a:endParaRPr lang="en-US"/>
          </a:p>
        </p:txBody>
      </p:sp>
    </p:spTree>
    <p:extLst>
      <p:ext uri="{BB962C8B-B14F-4D97-AF65-F5344CB8AC3E}">
        <p14:creationId xmlns:p14="http://schemas.microsoft.com/office/powerpoint/2010/main" val="2101340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These are the top 3 health issues for Androscoggin County based on information provided by the 130 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health issues on a scale of 1-5 where “1” was Not at all a problem and “5” was Critical problem. (“4” = Major problem)</a:t>
            </a:r>
          </a:p>
          <a:p>
            <a:pPr marL="171450" indent="-171450">
              <a:spcAft>
                <a:spcPts val="600"/>
              </a:spcAft>
              <a:buFont typeface="Arial" panose="020B0604020202020204" pitchFamily="34" charset="0"/>
              <a:buChar char="•"/>
            </a:pPr>
            <a:r>
              <a:rPr lang="en-US" baseline="0" dirty="0" smtClean="0"/>
              <a:t>The full report for the county identifies the top 5 health issues [reports are located at www.maine.gov/SHNAPP/]</a:t>
            </a:r>
          </a:p>
          <a:p>
            <a:pPr marL="171450" indent="-171450">
              <a:spcAft>
                <a:spcPts val="600"/>
              </a:spcAft>
              <a:buFont typeface="Arial" panose="020B0604020202020204" pitchFamily="34" charset="0"/>
              <a:buChar char="•"/>
            </a:pPr>
            <a:r>
              <a:rPr lang="en-US" baseline="0" dirty="0" smtClean="0"/>
              <a:t>Note Drug &amp; Alcohol Abuse and Mental Health are tied for the #1 health issue in Androscoggin County</a:t>
            </a:r>
          </a:p>
          <a:p>
            <a:pPr marL="171450" indent="-171450">
              <a:spcAft>
                <a:spcPts val="600"/>
              </a:spcAft>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 top 3 health issues for the state were:</a:t>
            </a:r>
          </a:p>
          <a:p>
            <a:pPr marL="628650" lvl="1" indent="-171450">
              <a:buFont typeface="Arial" panose="020B0604020202020204" pitchFamily="34" charset="0"/>
              <a:buChar char="•"/>
            </a:pPr>
            <a:r>
              <a:rPr lang="en-US" baseline="0" dirty="0" smtClean="0"/>
              <a:t>Drug &amp; Alcohol Abuse – 80%</a:t>
            </a:r>
          </a:p>
          <a:p>
            <a:pPr marL="628650" lvl="1" indent="-171450">
              <a:buFont typeface="Arial" panose="020B0604020202020204" pitchFamily="34" charset="0"/>
              <a:buChar char="•"/>
            </a:pPr>
            <a:r>
              <a:rPr lang="en-US" baseline="0" dirty="0" smtClean="0"/>
              <a:t>Obesity – 78%</a:t>
            </a:r>
          </a:p>
          <a:p>
            <a:pPr marL="628650" lvl="1" indent="-171450">
              <a:buFont typeface="Arial" panose="020B0604020202020204" pitchFamily="34" charset="0"/>
              <a:buChar char="•"/>
            </a:pPr>
            <a:r>
              <a:rPr lang="en-US" baseline="0" dirty="0" smtClean="0"/>
              <a:t>Mental Health – 71%</a:t>
            </a:r>
          </a:p>
          <a:p>
            <a:pPr marL="171450" indent="-171450">
              <a:spcAft>
                <a:spcPts val="600"/>
              </a:spcAft>
              <a:buFont typeface="Arial" panose="020B0604020202020204" pitchFamily="34" charset="0"/>
              <a:buChar char="•"/>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12</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These are the top issues affecting where we live, work, learn, and play in Androscoggin County based on information provided by the 130 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these issues on a scale of 1-5 where “1” was Not at all a problem and “5” was Critical problem. (“4” = Major problem)</a:t>
            </a:r>
          </a:p>
          <a:p>
            <a:pPr marL="171450" indent="-171450">
              <a:spcAft>
                <a:spcPts val="600"/>
              </a:spcAft>
              <a:buFont typeface="Arial" panose="020B0604020202020204" pitchFamily="34" charset="0"/>
              <a:buChar char="•"/>
            </a:pPr>
            <a:r>
              <a:rPr lang="en-US" baseline="0" dirty="0" smtClean="0"/>
              <a:t>Three issues are tied for 3</a:t>
            </a:r>
            <a:r>
              <a:rPr lang="en-US" baseline="30000" dirty="0" smtClean="0"/>
              <a:t>rd</a:t>
            </a:r>
            <a:r>
              <a:rPr lang="en-US" baseline="0" dirty="0" smtClean="0"/>
              <a:t> place in Androscoggin County.</a:t>
            </a:r>
          </a:p>
          <a:p>
            <a:pPr marL="171450" indent="-171450">
              <a:spcAft>
                <a:spcPts val="600"/>
              </a:spcAft>
              <a:buFont typeface="Arial" panose="020B0604020202020204" pitchFamily="34" charset="0"/>
              <a:buChar char="•"/>
            </a:pPr>
            <a:r>
              <a:rPr lang="en-US" baseline="0" dirty="0" smtClean="0"/>
              <a:t>The full report for the county identifies all of the issues [reports are located at www.maine.gov/SHNAPP/]</a:t>
            </a:r>
          </a:p>
          <a:p>
            <a:pPr marL="171450" indent="-171450">
              <a:spcAft>
                <a:spcPts val="600"/>
              </a:spcAft>
              <a:buFont typeface="Arial" panose="020B0604020202020204" pitchFamily="34" charset="0"/>
              <a:buChar char="•"/>
            </a:pPr>
            <a:endParaRPr lang="en-US" baseline="0" dirty="0" smtClean="0"/>
          </a:p>
          <a:p>
            <a:pPr marL="171450" indent="-171450">
              <a:spcAft>
                <a:spcPts val="600"/>
              </a:spcAft>
              <a:buFont typeface="Arial" panose="020B0604020202020204" pitchFamily="34" charset="0"/>
              <a:buChar char="•"/>
            </a:pPr>
            <a:r>
              <a:rPr lang="en-US" baseline="0" dirty="0" smtClean="0"/>
              <a:t>The top 3 issues for Maine were identified as:</a:t>
            </a:r>
          </a:p>
          <a:p>
            <a:pPr marL="628650" lvl="1" indent="-171450">
              <a:spcAft>
                <a:spcPts val="600"/>
              </a:spcAft>
              <a:buFont typeface="Arial" panose="020B0604020202020204" pitchFamily="34" charset="0"/>
              <a:buChar char="•"/>
            </a:pPr>
            <a:r>
              <a:rPr lang="en-US" baseline="0" dirty="0" smtClean="0"/>
              <a:t>Poverty – 78%</a:t>
            </a:r>
          </a:p>
          <a:p>
            <a:pPr marL="628650" lvl="1" indent="-171450">
              <a:spcAft>
                <a:spcPts val="600"/>
              </a:spcAft>
              <a:buFont typeface="Arial" panose="020B0604020202020204" pitchFamily="34" charset="0"/>
              <a:buChar char="•"/>
            </a:pPr>
            <a:r>
              <a:rPr lang="en-US" baseline="0" dirty="0" smtClean="0"/>
              <a:t>Access to Behavioral Care/Mental Health Care – 67%</a:t>
            </a:r>
          </a:p>
          <a:p>
            <a:pPr marL="628650" lvl="1" indent="-171450">
              <a:spcAft>
                <a:spcPts val="600"/>
              </a:spcAft>
              <a:buFont typeface="Arial" panose="020B0604020202020204" pitchFamily="34" charset="0"/>
              <a:buChar char="•"/>
            </a:pPr>
            <a:r>
              <a:rPr lang="en-US" baseline="0" dirty="0" smtClean="0"/>
              <a:t>Transportation – 67%</a:t>
            </a:r>
          </a:p>
          <a:p>
            <a:pPr marL="171450" indent="-171450">
              <a:spcAft>
                <a:spcPts val="600"/>
              </a:spcAft>
              <a:buFont typeface="Arial" panose="020B0604020202020204" pitchFamily="34" charset="0"/>
              <a:buChar char="•"/>
            </a:pPr>
            <a:endParaRPr lang="en-US" baseline="0" dirty="0" smtClean="0"/>
          </a:p>
          <a:p>
            <a:pPr marL="171450" indent="-171450">
              <a:spcAft>
                <a:spcPts val="600"/>
              </a:spcAft>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13</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Now we will briefly take a look at the top 3 health issues.</a:t>
            </a:r>
          </a:p>
          <a:p>
            <a:pPr marL="171450" indent="-171450">
              <a:spcAft>
                <a:spcPts val="600"/>
              </a:spcAft>
              <a:buFont typeface="Arial" panose="020B0604020202020204" pitchFamily="34" charset="0"/>
              <a:buChar char="•"/>
            </a:pPr>
            <a:r>
              <a:rPr lang="en-US" baseline="0" dirty="0" smtClean="0"/>
              <a:t>This map shows how all counties in Maine compare to each other on the # of hospital admissions for substance abuse.</a:t>
            </a:r>
          </a:p>
          <a:p>
            <a:pPr marL="171450" indent="-171450">
              <a:spcAft>
                <a:spcPts val="600"/>
              </a:spcAft>
              <a:buFont typeface="Arial" panose="020B0604020202020204" pitchFamily="34" charset="0"/>
              <a:buChar char="•"/>
            </a:pPr>
            <a:r>
              <a:rPr lang="en-US" baseline="0" dirty="0" smtClean="0"/>
              <a:t>Androscoggin County is significantly higher than Maine at 516 vs 328 per 100,000 population; This is not measured at the national level.</a:t>
            </a:r>
          </a:p>
          <a:p>
            <a:pPr marL="171450" indent="-171450">
              <a:spcAft>
                <a:spcPts val="600"/>
              </a:spcAft>
              <a:buFont typeface="Arial" panose="020B0604020202020204" pitchFamily="34" charset="0"/>
              <a:buChar char="•"/>
            </a:pPr>
            <a:r>
              <a:rPr lang="en-US" baseline="0" dirty="0" smtClean="0"/>
              <a:t>Cumberland and Knox Counties also have high rates of SA hospital admissions.</a:t>
            </a:r>
          </a:p>
          <a:p>
            <a:pPr marL="171450" indent="-171450">
              <a:spcAft>
                <a:spcPts val="600"/>
              </a:spcAft>
              <a:buFont typeface="Arial" panose="020B0604020202020204" pitchFamily="34" charset="0"/>
              <a:buChar char="•"/>
            </a:pPr>
            <a:r>
              <a:rPr lang="en-US" baseline="0" dirty="0" smtClean="0"/>
              <a:t>Data is from 2011.</a:t>
            </a:r>
          </a:p>
        </p:txBody>
      </p:sp>
      <p:sp>
        <p:nvSpPr>
          <p:cNvPr id="4" name="Slide Number Placeholder 3"/>
          <p:cNvSpPr>
            <a:spLocks noGrp="1"/>
          </p:cNvSpPr>
          <p:nvPr>
            <p:ph type="sldNum" sz="quarter" idx="10"/>
          </p:nvPr>
        </p:nvSpPr>
        <p:spPr/>
        <p:txBody>
          <a:bodyPr/>
          <a:lstStyle/>
          <a:p>
            <a:fld id="{5BAA6A29-ACC4-486E-808B-F1490F4756EE}" type="slidenum">
              <a:rPr lang="en-US" smtClean="0"/>
              <a:t>14</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Another way we can explain the issue with drug &amp; alcohol abuse is to look at the number of calls to 911 (EMS) for drug overdose per 100,000 population.</a:t>
            </a:r>
          </a:p>
          <a:p>
            <a:pPr marL="171450" indent="-171450">
              <a:spcAft>
                <a:spcPts val="600"/>
              </a:spcAft>
              <a:buFont typeface="Arial" panose="020B0604020202020204" pitchFamily="34" charset="0"/>
              <a:buChar char="•"/>
            </a:pPr>
            <a:r>
              <a:rPr lang="en-US" baseline="0" dirty="0" smtClean="0"/>
              <a:t>Androscoggin County is lower than Maine at 244 vs 391 per 100,000 population; This is not measured at the national level.</a:t>
            </a:r>
          </a:p>
          <a:p>
            <a:pPr marL="171450" indent="-171450">
              <a:spcAft>
                <a:spcPts val="600"/>
              </a:spcAft>
              <a:buFont typeface="Arial" panose="020B0604020202020204" pitchFamily="34" charset="0"/>
              <a:buChar char="•"/>
            </a:pPr>
            <a:r>
              <a:rPr lang="en-US" baseline="0" dirty="0" smtClean="0"/>
              <a:t>These data are from 2014.</a:t>
            </a:r>
          </a:p>
        </p:txBody>
      </p:sp>
      <p:sp>
        <p:nvSpPr>
          <p:cNvPr id="4" name="Slide Number Placeholder 3"/>
          <p:cNvSpPr>
            <a:spLocks noGrp="1"/>
          </p:cNvSpPr>
          <p:nvPr>
            <p:ph type="sldNum" sz="quarter" idx="10"/>
          </p:nvPr>
        </p:nvSpPr>
        <p:spPr/>
        <p:txBody>
          <a:bodyPr/>
          <a:lstStyle/>
          <a:p>
            <a:fld id="{5BAA6A29-ACC4-486E-808B-F1490F4756EE}" type="slidenum">
              <a:rPr lang="en-US" smtClean="0"/>
              <a:t>15</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We are also interested in what high school students report for substance use.</a:t>
            </a:r>
          </a:p>
          <a:p>
            <a:pPr marL="171450" indent="-171450">
              <a:spcAft>
                <a:spcPts val="600"/>
              </a:spcAft>
              <a:buFont typeface="Arial" panose="020B0604020202020204" pitchFamily="34" charset="0"/>
              <a:buChar char="•"/>
            </a:pPr>
            <a:r>
              <a:rPr lang="en-US" baseline="0" dirty="0" smtClean="0"/>
              <a:t>Shown are % of students in grades 9-12 self-report of past 30 day use of alcohol, marijuana, and non-medical Rx drugs.</a:t>
            </a:r>
          </a:p>
          <a:p>
            <a:pPr marL="171450" indent="-171450">
              <a:spcAft>
                <a:spcPts val="600"/>
              </a:spcAft>
              <a:buFont typeface="Arial" panose="020B0604020202020204" pitchFamily="34" charset="0"/>
              <a:buChar char="•"/>
            </a:pPr>
            <a:r>
              <a:rPr lang="en-US" baseline="0" dirty="0" smtClean="0"/>
              <a:t>In Androscoggin County, a smaller percentage of HS students reported drinking alcohol, using marijuana, or taking Rx drugs in the past 30 days than the state percentage.</a:t>
            </a:r>
          </a:p>
          <a:p>
            <a:pPr marL="171450" indent="-171450">
              <a:spcAft>
                <a:spcPts val="600"/>
              </a:spcAft>
              <a:buFont typeface="Arial" panose="020B0604020202020204" pitchFamily="34" charset="0"/>
              <a:buChar char="•"/>
            </a:pPr>
            <a:r>
              <a:rPr lang="en-US" baseline="0" dirty="0" smtClean="0"/>
              <a:t>Another way to think of these numbers is to think of 24 of every 100 students using alcohol in the past 30 days or 19 of every 100 using marijuana in the past 30 days…..</a:t>
            </a:r>
          </a:p>
          <a:p>
            <a:pPr marL="171450" indent="-171450">
              <a:spcAft>
                <a:spcPts val="600"/>
              </a:spcAft>
              <a:buFont typeface="Arial" panose="020B0604020202020204" pitchFamily="34" charset="0"/>
              <a:buChar char="•"/>
            </a:pPr>
            <a:r>
              <a:rPr lang="en-US" baseline="0" dirty="0" smtClean="0"/>
              <a:t>These data are from 2013.</a:t>
            </a:r>
          </a:p>
        </p:txBody>
      </p:sp>
      <p:sp>
        <p:nvSpPr>
          <p:cNvPr id="4" name="Slide Number Placeholder 3"/>
          <p:cNvSpPr>
            <a:spLocks noGrp="1"/>
          </p:cNvSpPr>
          <p:nvPr>
            <p:ph type="sldNum" sz="quarter" idx="10"/>
          </p:nvPr>
        </p:nvSpPr>
        <p:spPr/>
        <p:txBody>
          <a:bodyPr/>
          <a:lstStyle/>
          <a:p>
            <a:fld id="{5BAA6A29-ACC4-486E-808B-F1490F4756EE}" type="slidenum">
              <a:rPr lang="en-US" smtClean="0"/>
              <a:t>16</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Androscoggin County.</a:t>
            </a:r>
          </a:p>
          <a:p>
            <a:pPr marL="171450" indent="-171450">
              <a:spcAft>
                <a:spcPts val="600"/>
              </a:spcAft>
              <a:buFont typeface="Arial" panose="020B0604020202020204" pitchFamily="34" charset="0"/>
              <a:buChar char="•"/>
            </a:pPr>
            <a:r>
              <a:rPr lang="en-US" baseline="0" dirty="0" smtClean="0"/>
              <a:t>The Substance Abuse section is on page </a:t>
            </a:r>
            <a:r>
              <a:rPr lang="en-US" baseline="0" dirty="0" smtClean="0"/>
              <a:t>4 (longer summary) &amp; page 5 of Western District Summary.</a:t>
            </a:r>
            <a:endParaRPr lang="en-US" baseline="0" dirty="0" smtClean="0"/>
          </a:p>
          <a:p>
            <a:pPr marL="171450" indent="-171450">
              <a:spcAft>
                <a:spcPts val="600"/>
              </a:spcAft>
              <a:buFont typeface="Arial" panose="020B0604020202020204" pitchFamily="34" charset="0"/>
              <a:buChar char="•"/>
            </a:pPr>
            <a:r>
              <a:rPr lang="en-US" baseline="0" dirty="0" smtClean="0"/>
              <a:t>This topic will be discussed further [as a breakout session or as part of the panel discussion] – if you have any questions, please write them down to discuss at that time.</a:t>
            </a:r>
          </a:p>
          <a:p>
            <a:pPr marL="171450" indent="-171450">
              <a:spcAft>
                <a:spcPts val="600"/>
              </a:spcAft>
              <a:buFont typeface="Arial" panose="020B0604020202020204" pitchFamily="34" charset="0"/>
              <a:buChar char="•"/>
            </a:pPr>
            <a:r>
              <a:rPr lang="en-US" baseline="0" dirty="0" smtClean="0"/>
              <a:t>If you have questions about another topic and it does not appear as a topic for breakout [or panel discussion] or relates to data in general, please write it on the Parking Lot.</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17</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Difference between mental health &amp; depression – Shared CHNA views Mental</a:t>
            </a:r>
            <a:r>
              <a:rPr lang="en-US" baseline="0" dirty="0" smtClean="0"/>
              <a:t> Health as defined on your Summary Report list of measures:</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Ever having anxiety or depression</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Having current symptoms of depression</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MH emergency department rates</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Receiving MH treatment in the past 12 months</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DEPRESSION was listed as a chronic condition within the Stakeholders Survey and was rated as a “top 5” health concern</a:t>
            </a:r>
            <a:endParaRPr lang="en-US" dirty="0" smtClean="0"/>
          </a:p>
          <a:p>
            <a:pPr marL="171450" indent="-171450">
              <a:spcBef>
                <a:spcPts val="0"/>
              </a:spcBef>
              <a:spcAft>
                <a:spcPts val="600"/>
              </a:spcAft>
              <a:buFont typeface="Arial" panose="020B0604020202020204" pitchFamily="34" charset="0"/>
              <a:buChar char="•"/>
            </a:pPr>
            <a:r>
              <a:rPr lang="en-US" baseline="0" dirty="0" smtClean="0"/>
              <a:t>This map shows how all counties in Maine compare to each other on the % of adults with current depression.</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Androscoggin County is about the same as Maine. This is not measured at the national level.</a:t>
            </a:r>
          </a:p>
          <a:p>
            <a:pPr marL="171450" indent="-171450">
              <a:spcBef>
                <a:spcPts val="0"/>
              </a:spcBef>
              <a:spcAft>
                <a:spcPts val="600"/>
              </a:spcAft>
              <a:buFont typeface="Arial" panose="020B0604020202020204" pitchFamily="34" charset="0"/>
              <a:buChar char="•"/>
            </a:pPr>
            <a:r>
              <a:rPr lang="en-US" baseline="0" dirty="0" smtClean="0"/>
              <a:t>The darker green shows higher percentages of current depression among adults. Piscataquis and Somerset Counties have the highest %s in Maine.</a:t>
            </a:r>
          </a:p>
          <a:p>
            <a:pPr marL="171450" indent="-171450">
              <a:spcBef>
                <a:spcPts val="0"/>
              </a:spcBef>
              <a:spcAft>
                <a:spcPts val="600"/>
              </a:spcAft>
              <a:buFont typeface="Arial" panose="020B0604020202020204" pitchFamily="34" charset="0"/>
              <a:buChar char="•"/>
            </a:pPr>
            <a:r>
              <a:rPr lang="en-US" baseline="0" dirty="0" smtClean="0"/>
              <a:t>These data are from 2013.</a:t>
            </a:r>
          </a:p>
        </p:txBody>
      </p:sp>
      <p:sp>
        <p:nvSpPr>
          <p:cNvPr id="4" name="Slide Number Placeholder 3"/>
          <p:cNvSpPr>
            <a:spLocks noGrp="1"/>
          </p:cNvSpPr>
          <p:nvPr>
            <p:ph type="sldNum" sz="quarter" idx="10"/>
          </p:nvPr>
        </p:nvSpPr>
        <p:spPr/>
        <p:txBody>
          <a:bodyPr/>
          <a:lstStyle/>
          <a:p>
            <a:fld id="{5BAA6A29-ACC4-486E-808B-F1490F4756EE}" type="slidenum">
              <a:rPr lang="en-US" smtClean="0"/>
              <a:t>18</a:t>
            </a:fld>
            <a:endParaRPr lang="en-US"/>
          </a:p>
        </p:txBody>
      </p:sp>
    </p:spTree>
    <p:extLst>
      <p:ext uri="{BB962C8B-B14F-4D97-AF65-F5344CB8AC3E}">
        <p14:creationId xmlns:p14="http://schemas.microsoft.com/office/powerpoint/2010/main" val="353216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600"/>
              </a:spcAft>
              <a:buFont typeface="Arial" panose="020B0604020202020204" pitchFamily="34" charset="0"/>
              <a:buChar char="•"/>
            </a:pPr>
            <a:r>
              <a:rPr lang="en-US" dirty="0" smtClean="0"/>
              <a:t>While the last map showed percentage of current depression among adults… </a:t>
            </a:r>
          </a:p>
          <a:p>
            <a:pPr marL="171450" indent="-171450">
              <a:spcBef>
                <a:spcPts val="0"/>
              </a:spcBef>
              <a:spcAft>
                <a:spcPts val="600"/>
              </a:spcAft>
              <a:buFont typeface="Arial" panose="020B0604020202020204" pitchFamily="34" charset="0"/>
              <a:buChar char="•"/>
            </a:pPr>
            <a:r>
              <a:rPr lang="en-US" dirty="0" smtClean="0"/>
              <a:t>This</a:t>
            </a:r>
            <a:r>
              <a:rPr lang="en-US" baseline="0" dirty="0" smtClean="0"/>
              <a:t> shows the percentage of adults who have ever had anxiety (21% in Androscoggin County and 19% in Maine). It is slightly higher for Androscoggin than for the state.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And</a:t>
            </a:r>
            <a:r>
              <a:rPr lang="en-US" baseline="0" dirty="0" smtClean="0"/>
              <a:t> the percentage of adults who have ever had depression (27% in Androscoggin County and 24% in Maine) – slightly higher in Androscoggin County.</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These data are from 2013.</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19</a:t>
            </a:fld>
            <a:endParaRPr lang="en-US"/>
          </a:p>
        </p:txBody>
      </p:sp>
    </p:spTree>
    <p:extLst>
      <p:ext uri="{BB962C8B-B14F-4D97-AF65-F5344CB8AC3E}">
        <p14:creationId xmlns:p14="http://schemas.microsoft.com/office/powerpoint/2010/main" val="353216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project is supported financially and with resources by the four largest hospital systems in Maine and the Maine CDC.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Brief history -- EMHS, MG, and MH worked together in 2010-11 to create the OneMaine Health Collaborative CHNA and the Maine CDC completed the 2012 SHA.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Statewide Coordinating Council for Public Health facilitated the conversation among Maine CDC/DHHS</a:t>
            </a:r>
            <a:r>
              <a:rPr lang="en-US" sz="1200" kern="1200" baseline="0" dirty="0" smtClean="0">
                <a:solidFill>
                  <a:schemeClr val="tx1"/>
                </a:solidFill>
                <a:effectLst/>
                <a:latin typeface="+mn-lt"/>
                <a:ea typeface="+mn-ea"/>
                <a:cs typeface="+mn-cs"/>
              </a:rPr>
              <a:t> and hospital leaders to work together on a unified health needs assessment and community engagement process – resulting in the Maine SHNAPP &amp; Shared CHNA.</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This is the 1</a:t>
            </a:r>
            <a:r>
              <a:rPr lang="en-US" sz="1200" kern="1200" baseline="30000" dirty="0" smtClean="0">
                <a:solidFill>
                  <a:schemeClr val="tx1"/>
                </a:solidFill>
                <a:effectLst/>
                <a:latin typeface="+mn-lt"/>
                <a:ea typeface="+mn-ea"/>
                <a:cs typeface="+mn-cs"/>
              </a:rPr>
              <a:t>st</a:t>
            </a:r>
            <a:r>
              <a:rPr lang="en-US" sz="1200" kern="1200" baseline="0" dirty="0" smtClean="0">
                <a:solidFill>
                  <a:schemeClr val="tx1"/>
                </a:solidFill>
                <a:effectLst/>
                <a:latin typeface="+mn-lt"/>
                <a:ea typeface="+mn-ea"/>
                <a:cs typeface="+mn-cs"/>
              </a:rPr>
              <a:t> state-wide public private partnership of its kind in the nation.</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a:t>
            </a:fld>
            <a:endParaRPr lang="en-US"/>
          </a:p>
        </p:txBody>
      </p:sp>
    </p:spTree>
    <p:extLst>
      <p:ext uri="{BB962C8B-B14F-4D97-AF65-F5344CB8AC3E}">
        <p14:creationId xmlns:p14="http://schemas.microsoft.com/office/powerpoint/2010/main" val="1734590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Androscoggin </a:t>
            </a:r>
            <a:r>
              <a:rPr lang="en-US" baseline="0" dirty="0" smtClean="0"/>
              <a:t>County.</a:t>
            </a:r>
            <a:endParaRPr lang="en-US" baseline="0" dirty="0" smtClean="0"/>
          </a:p>
          <a:p>
            <a:pPr marL="171450" indent="-171450">
              <a:spcAft>
                <a:spcPts val="600"/>
              </a:spcAft>
              <a:buFont typeface="Arial" panose="020B0604020202020204" pitchFamily="34" charset="0"/>
              <a:buChar char="•"/>
            </a:pPr>
            <a:r>
              <a:rPr lang="en-US" baseline="0" dirty="0" smtClean="0"/>
              <a:t>The Mental Health section is on page </a:t>
            </a:r>
            <a:r>
              <a:rPr lang="en-US" baseline="0" dirty="0" smtClean="0"/>
              <a:t>3 (longer version), page 2 (short version) and page 4 Western District Summary.</a:t>
            </a:r>
            <a:endParaRPr lang="en-US" baseline="0" dirty="0" smtClean="0"/>
          </a:p>
          <a:p>
            <a:pPr marL="171450" indent="-171450">
              <a:spcAft>
                <a:spcPts val="600"/>
              </a:spcAft>
              <a:buFont typeface="Arial" panose="020B0604020202020204" pitchFamily="34" charset="0"/>
              <a:buChar char="•"/>
            </a:pPr>
            <a:r>
              <a:rPr lang="en-US" baseline="0" dirty="0" smtClean="0"/>
              <a:t>This topic will be discussed further [as a breakout session or as part of the panel discussion] – if you have any questions, please write them down to discuss at that time.</a:t>
            </a:r>
          </a:p>
          <a:p>
            <a:pPr marL="171450" indent="-171450">
              <a:spcAft>
                <a:spcPts val="600"/>
              </a:spcAft>
              <a:buFont typeface="Arial" panose="020B0604020202020204" pitchFamily="34" charset="0"/>
              <a:buChar char="•"/>
            </a:pPr>
            <a:r>
              <a:rPr lang="en-US" baseline="0" dirty="0" smtClean="0"/>
              <a:t>If you have questions about another topic and it does not appear as a topic for breakout [or panel discussion] or relates to data in general, please write it on the Parking Lot.</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20</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This map shows how all counties in Maine compare to each other on the % of obese adults.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 data were not included for Piscataquis because the numbers of people answering this question were too low. Because of this issue with small numbers we’re working to expand the sample size in 2016.</a:t>
            </a:r>
          </a:p>
          <a:p>
            <a:pPr marL="171450" indent="-171450">
              <a:spcAft>
                <a:spcPts val="600"/>
              </a:spcAft>
              <a:buFont typeface="Arial" panose="020B0604020202020204" pitchFamily="34" charset="0"/>
              <a:buChar char="•"/>
            </a:pPr>
            <a:r>
              <a:rPr lang="en-US" baseline="0" dirty="0" smtClean="0"/>
              <a:t>Androscoggin County is significantly higher than the Maine percentage (and nationally @ 30%).</a:t>
            </a:r>
          </a:p>
          <a:p>
            <a:pPr marL="171450" indent="-171450">
              <a:spcAft>
                <a:spcPts val="600"/>
              </a:spcAft>
              <a:buFont typeface="Arial" panose="020B0604020202020204" pitchFamily="34" charset="0"/>
              <a:buChar char="•"/>
            </a:pPr>
            <a:r>
              <a:rPr lang="en-US" baseline="0" dirty="0" smtClean="0"/>
              <a:t>The darker green shows higher percentages of obesity among adults.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smtClean="0"/>
              <a:t>These data are from 2013.</a:t>
            </a:r>
          </a:p>
          <a:p>
            <a:pPr marL="171450" indent="-171450">
              <a:spcAft>
                <a:spcPts val="600"/>
              </a:spcAft>
              <a:buFont typeface="Arial" panose="020B0604020202020204" pitchFamily="34" charset="0"/>
              <a:buChar char="•"/>
            </a:pPr>
            <a:endParaRPr lang="en-US" baseline="0"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1" baseline="0" dirty="0" smtClean="0"/>
              <a:t>Obesity defined via BRFSS U.S. Core </a:t>
            </a:r>
            <a:r>
              <a:rPr lang="en-US" baseline="0" dirty="0" smtClean="0"/>
              <a:t>– people self-report their height and weight which is used to calculate BMI those above 30 are considered obese.</a:t>
            </a:r>
          </a:p>
        </p:txBody>
      </p:sp>
      <p:sp>
        <p:nvSpPr>
          <p:cNvPr id="4" name="Slide Number Placeholder 3"/>
          <p:cNvSpPr>
            <a:spLocks noGrp="1"/>
          </p:cNvSpPr>
          <p:nvPr>
            <p:ph type="sldNum" sz="quarter" idx="10"/>
          </p:nvPr>
        </p:nvSpPr>
        <p:spPr/>
        <p:txBody>
          <a:bodyPr/>
          <a:lstStyle/>
          <a:p>
            <a:fld id="{5BAA6A29-ACC4-486E-808B-F1490F4756EE}" type="slidenum">
              <a:rPr lang="en-US" smtClean="0"/>
              <a:t>21</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The bars on the left show the same information that we just saw in the map on the previous slide.</a:t>
            </a:r>
          </a:p>
          <a:p>
            <a:pPr marL="171450" indent="-171450">
              <a:spcAft>
                <a:spcPts val="600"/>
              </a:spcAft>
              <a:buFont typeface="Arial" panose="020B0604020202020204" pitchFamily="34" charset="0"/>
              <a:buChar char="•"/>
            </a:pPr>
            <a:r>
              <a:rPr lang="en-US" baseline="0" dirty="0" smtClean="0"/>
              <a:t>On the right, we can see among high school students in grades 9-12 that obesity is slightly higher than the state percentage. </a:t>
            </a:r>
          </a:p>
          <a:p>
            <a:pPr marL="171450" indent="-171450">
              <a:spcAft>
                <a:spcPts val="600"/>
              </a:spcAft>
              <a:buFont typeface="Arial" panose="020B0604020202020204" pitchFamily="34" charset="0"/>
              <a:buChar char="•"/>
            </a:pPr>
            <a:r>
              <a:rPr lang="en-US" baseline="0" dirty="0" smtClean="0"/>
              <a:t>Stated differently, if we randomly selected 100 students in 9-12 grade in Androscoggin County, 16 of them would have obesity; If we randomly selected 100 students across the state, 13 of them would have obesity.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These data are from 2013.</a:t>
            </a:r>
          </a:p>
          <a:p>
            <a:pPr marL="171450" indent="-171450">
              <a:spcAft>
                <a:spcPts val="600"/>
              </a:spcAft>
              <a:buFont typeface="Arial" panose="020B0604020202020204" pitchFamily="34" charset="0"/>
              <a:buChar char="•"/>
            </a:pPr>
            <a:endParaRPr lang="en-US" baseline="0"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Obesity defined via BRFSS U.S. Core – people self-report their height and weight which is used to calculate BMI those above 30 are considered obese.</a:t>
            </a:r>
          </a:p>
        </p:txBody>
      </p:sp>
      <p:sp>
        <p:nvSpPr>
          <p:cNvPr id="4" name="Slide Number Placeholder 3"/>
          <p:cNvSpPr>
            <a:spLocks noGrp="1"/>
          </p:cNvSpPr>
          <p:nvPr>
            <p:ph type="sldNum" sz="quarter" idx="10"/>
          </p:nvPr>
        </p:nvSpPr>
        <p:spPr/>
        <p:txBody>
          <a:bodyPr/>
          <a:lstStyle/>
          <a:p>
            <a:fld id="{5BAA6A29-ACC4-486E-808B-F1490F4756EE}" type="slidenum">
              <a:rPr lang="en-US" smtClean="0"/>
              <a:t>22</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Androscoggin County.</a:t>
            </a:r>
          </a:p>
          <a:p>
            <a:pPr marL="171450" indent="-171450">
              <a:spcAft>
                <a:spcPts val="600"/>
              </a:spcAft>
              <a:buFont typeface="Arial" panose="020B0604020202020204" pitchFamily="34" charset="0"/>
              <a:buChar char="•"/>
            </a:pPr>
            <a:r>
              <a:rPr lang="en-US" baseline="0" dirty="0" smtClean="0"/>
              <a:t>The Physical Activity, Nutrition, &amp; Weight section is on page </a:t>
            </a:r>
            <a:r>
              <a:rPr lang="en-US" baseline="0" dirty="0" smtClean="0"/>
              <a:t>4 (longer version), page 2 (short version), and page 3 </a:t>
            </a:r>
            <a:r>
              <a:rPr lang="en-US" baseline="0" smtClean="0"/>
              <a:t>Western District Summary.</a:t>
            </a:r>
            <a:endParaRPr lang="en-US" baseline="0" dirty="0" smtClean="0"/>
          </a:p>
          <a:p>
            <a:pPr marL="171450" indent="-171450">
              <a:spcAft>
                <a:spcPts val="600"/>
              </a:spcAft>
              <a:buFont typeface="Arial" panose="020B0604020202020204" pitchFamily="34" charset="0"/>
              <a:buChar char="•"/>
            </a:pPr>
            <a:r>
              <a:rPr lang="en-US" baseline="0" dirty="0" smtClean="0"/>
              <a:t>This topic will be discussed further [as a breakout session or as part of the panel discussion] – if you have any questions, please write them down to discuss at that time.</a:t>
            </a:r>
          </a:p>
          <a:p>
            <a:pPr marL="171450" indent="-171450">
              <a:spcAft>
                <a:spcPts val="600"/>
              </a:spcAft>
              <a:buFont typeface="Arial" panose="020B0604020202020204" pitchFamily="34" charset="0"/>
              <a:buChar char="•"/>
            </a:pPr>
            <a:r>
              <a:rPr lang="en-US" baseline="0" dirty="0" smtClean="0"/>
              <a:t>If you have questions about another topic and it does not appear as a topic for breakout [or panel discussion] or relates to data in general, please write it on the Parking Lot.</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23</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Remove this slide if your Community Forum is not holding a Panel Discussion</a:t>
            </a:r>
          </a:p>
          <a:p>
            <a:r>
              <a:rPr lang="en-US" dirty="0" smtClean="0"/>
              <a:t>Add details if you are using this slide </a:t>
            </a:r>
            <a:r>
              <a:rPr lang="en-US" dirty="0" smtClean="0">
                <a:sym typeface="Wingdings" panose="05000000000000000000" pitchFamily="2" charset="2"/>
              </a:rPr>
              <a:t></a:t>
            </a:r>
          </a:p>
          <a:p>
            <a:endParaRPr lang="en-US" dirty="0" smtClean="0">
              <a:sym typeface="Wingdings" panose="05000000000000000000" pitchFamily="2" charset="2"/>
            </a:endParaRPr>
          </a:p>
          <a:p>
            <a:r>
              <a:rPr lang="en-US" dirty="0" smtClean="0">
                <a:sym typeface="Wingdings" panose="05000000000000000000" pitchFamily="2" charset="2"/>
              </a:rPr>
              <a:t>Considerations for Panel Discussion:</a:t>
            </a:r>
          </a:p>
          <a:p>
            <a:r>
              <a:rPr lang="en-US" dirty="0" smtClean="0">
                <a:sym typeface="Wingdings" panose="05000000000000000000" pitchFamily="2" charset="2"/>
              </a:rPr>
              <a:t>-Invite local experts on the topics you want to highlight during the forum</a:t>
            </a:r>
          </a:p>
          <a:p>
            <a:r>
              <a:rPr lang="en-US" dirty="0" smtClean="0">
                <a:sym typeface="Wingdings" panose="05000000000000000000" pitchFamily="2" charset="2"/>
              </a:rPr>
              <a:t>-Spend time with panelists before the event to set up expectations (outline questions that will be asked, facilitator’s role, timekeeping and signals for limiting time)</a:t>
            </a:r>
          </a:p>
          <a:p>
            <a:r>
              <a:rPr lang="en-US" dirty="0" smtClean="0">
                <a:sym typeface="Wingdings" panose="05000000000000000000" pitchFamily="2" charset="2"/>
              </a:rPr>
              <a:t>-Idea: Use items from Parking Lot to guide some responses from panelists</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24</a:t>
            </a:fld>
            <a:endParaRPr lang="en-US"/>
          </a:p>
        </p:txBody>
      </p:sp>
    </p:spTree>
    <p:extLst>
      <p:ext uri="{BB962C8B-B14F-4D97-AF65-F5344CB8AC3E}">
        <p14:creationId xmlns:p14="http://schemas.microsoft.com/office/powerpoint/2010/main" val="285554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Remove this slide if your Community Forum is not holding Breakout Sessions</a:t>
            </a:r>
          </a:p>
          <a:p>
            <a:r>
              <a:rPr lang="en-US" dirty="0" smtClean="0"/>
              <a:t>Edit this slide if you plan to discuss multiple topics as a group….</a:t>
            </a:r>
          </a:p>
          <a:p>
            <a:r>
              <a:rPr lang="en-US" dirty="0" smtClean="0"/>
              <a:t>Add details if you are using this slide </a:t>
            </a:r>
            <a:r>
              <a:rPr lang="en-US" dirty="0" smtClean="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25</a:t>
            </a:fld>
            <a:endParaRPr lang="en-US"/>
          </a:p>
        </p:txBody>
      </p:sp>
    </p:spTree>
    <p:extLst>
      <p:ext uri="{BB962C8B-B14F-4D97-AF65-F5344CB8AC3E}">
        <p14:creationId xmlns:p14="http://schemas.microsoft.com/office/powerpoint/2010/main" val="29628399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local contacts</a:t>
            </a:r>
          </a:p>
          <a:p>
            <a:r>
              <a:rPr lang="en-US" dirty="0" smtClean="0"/>
              <a:t>Recommendation – print this slide as</a:t>
            </a:r>
            <a:r>
              <a:rPr lang="en-US" baseline="0" dirty="0" smtClean="0"/>
              <a:t> a Handout for participants</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26</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Phase I: Data collection and analysis. The quantitative data come 25 sources (surveillance</a:t>
            </a:r>
            <a:r>
              <a:rPr lang="en-US" baseline="0" dirty="0" smtClean="0"/>
              <a:t> surveys such as BRFSS, MIYHS; patient visits to the emergency room or hospitalizations from MHDO; and disease registries such as the Cancer Registry). There are over 160 indicators within 18 domains or health categories. The epidemiologists from the Maine CDC and analysts from Market Decisions collaborated to analyze these data. In addition Market Decisions conducted a Stakeholders Survey in May/June 2015. There were over 1,600 responses from every county. Stakeholders rated their experiences of top health issues and factors affecting where we live, work, learn, and play that can impact our health.</a:t>
            </a:r>
          </a:p>
          <a:p>
            <a:pPr marL="171450" indent="-171450">
              <a:buFont typeface="Arial" panose="020B0604020202020204" pitchFamily="34" charset="0"/>
              <a:buChar char="•"/>
            </a:pPr>
            <a:r>
              <a:rPr lang="en-US" baseline="0" dirty="0" smtClean="0"/>
              <a:t>Phase II: Needs Assessment Reporting. Data were analyzed at the state and county-levels (and among 3 urban areas) for reporting. The next slide will outline these details.</a:t>
            </a:r>
          </a:p>
          <a:p>
            <a:pPr marL="171450" indent="-171450">
              <a:buFont typeface="Arial" panose="020B0604020202020204" pitchFamily="34" charset="0"/>
              <a:buChar char="•"/>
            </a:pPr>
            <a:r>
              <a:rPr lang="en-US" baseline="0" dirty="0" smtClean="0"/>
              <a:t>Phase III: Community Engagement. Taking the reports to community members representing organizations and individuals with an interest in improving the health is the objective of CE. As we are doing today, groups or individuals will be discussing Shared CHNA Reports, identifying health needs, prioritizing health needs, naming assets, resources, gaps in local ability to address health needs, and sharing perceptions about the factors that affect health.</a:t>
            </a:r>
          </a:p>
          <a:p>
            <a:pPr marL="171450" indent="-171450">
              <a:buFont typeface="Arial" panose="020B0604020202020204" pitchFamily="34" charset="0"/>
              <a:buChar char="•"/>
            </a:pPr>
            <a:r>
              <a:rPr lang="en-US" baseline="0" dirty="0" smtClean="0"/>
              <a:t>Phase IV: Health Improvement Plans. Shared CHNA Reports and CE input are reviewed collectively in order to create the State Health Improvement Plan (SHIP), District Public Health Improvement Plans (DPHIP), and hospital Implementation Strategies (IS).  </a:t>
            </a:r>
            <a:endParaRPr lang="en-US" dirty="0" smtClean="0"/>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3</a:t>
            </a:fld>
            <a:endParaRPr lang="en-US"/>
          </a:p>
        </p:txBody>
      </p:sp>
    </p:spTree>
    <p:extLst>
      <p:ext uri="{BB962C8B-B14F-4D97-AF65-F5344CB8AC3E}">
        <p14:creationId xmlns:p14="http://schemas.microsoft.com/office/powerpoint/2010/main" val="39282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a:t>
            </a:r>
            <a:r>
              <a:rPr lang="en-US" baseline="0" dirty="0" smtClean="0"/>
              <a:t> slide provides the opportunity to go into more detail about Phases I-II.</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Reports included in Shared CHNA</a:t>
            </a:r>
          </a:p>
          <a:p>
            <a:pPr marL="628650" lvl="1" indent="-171450">
              <a:buFont typeface="Arial" panose="020B0604020202020204" pitchFamily="34" charset="0"/>
              <a:buChar char="•"/>
            </a:pPr>
            <a:r>
              <a:rPr lang="en-US" baseline="0" dirty="0" smtClean="0"/>
              <a:t>State-level Report (1)</a:t>
            </a:r>
          </a:p>
          <a:p>
            <a:pPr marL="628650" lvl="1" indent="-171450">
              <a:buFont typeface="Arial" panose="020B0604020202020204" pitchFamily="34" charset="0"/>
              <a:buChar char="•"/>
            </a:pPr>
            <a:r>
              <a:rPr lang="en-US" baseline="0" dirty="0" smtClean="0"/>
              <a:t>County-level Reports (16)</a:t>
            </a:r>
          </a:p>
          <a:p>
            <a:pPr marL="628650" lvl="1" indent="-171450">
              <a:buFont typeface="Arial" panose="020B0604020202020204" pitchFamily="34" charset="0"/>
              <a:buChar char="•"/>
            </a:pPr>
            <a:r>
              <a:rPr lang="en-US" baseline="0" dirty="0" smtClean="0"/>
              <a:t>Summary Reports</a:t>
            </a:r>
          </a:p>
          <a:p>
            <a:pPr marL="1085850" lvl="2" indent="-171450">
              <a:buFont typeface="Arial" panose="020B0604020202020204" pitchFamily="34" charset="0"/>
              <a:buChar char="•"/>
            </a:pPr>
            <a:r>
              <a:rPr lang="en-US" baseline="0" dirty="0" smtClean="0"/>
              <a:t>County-level (16)</a:t>
            </a:r>
          </a:p>
          <a:p>
            <a:pPr marL="1085850" lvl="2" indent="-171450">
              <a:buFont typeface="Arial" panose="020B0604020202020204" pitchFamily="34" charset="0"/>
              <a:buChar char="•"/>
            </a:pPr>
            <a:r>
              <a:rPr lang="en-US" baseline="0" dirty="0" smtClean="0"/>
              <a:t>Public Health District (5 that have more than 1 county)</a:t>
            </a:r>
          </a:p>
          <a:p>
            <a:pPr marL="1085850" lvl="2" indent="-171450">
              <a:buFont typeface="Arial" panose="020B0604020202020204" pitchFamily="34" charset="0"/>
              <a:buChar char="•"/>
            </a:pPr>
            <a:r>
              <a:rPr lang="en-US" baseline="0" dirty="0" smtClean="0"/>
              <a:t>Urban area for Bangor, Lewiston/Auburn, Portland</a:t>
            </a:r>
            <a:endParaRPr lang="en-US" dirty="0" smtClean="0"/>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4</a:t>
            </a:fld>
            <a:endParaRPr lang="en-US"/>
          </a:p>
        </p:txBody>
      </p:sp>
    </p:spTree>
    <p:extLst>
      <p:ext uri="{BB962C8B-B14F-4D97-AF65-F5344CB8AC3E}">
        <p14:creationId xmlns:p14="http://schemas.microsoft.com/office/powerpoint/2010/main" val="1944113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 are here today to create</a:t>
            </a:r>
            <a:r>
              <a:rPr lang="en-US" sz="1200" kern="1200" baseline="0" dirty="0" smtClean="0">
                <a:solidFill>
                  <a:schemeClr val="tx1"/>
                </a:solidFill>
                <a:effectLst/>
                <a:latin typeface="+mn-lt"/>
                <a:ea typeface="+mn-ea"/>
                <a:cs typeface="+mn-cs"/>
              </a:rPr>
              <a:t> the story about our data. This is how we begin to turn data into action. Set the stage….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Shared CHNA data tell a story</a:t>
            </a:r>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is more useful and interesting when it relates to our lives and our community.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Likewise, our lives and community have an impact on future data.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We live in communities and relate to local events. Our health is local and it helps to use local data. Local = County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Data interpretation</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data we are reviewing come from different places; some from an online Stakeholders Survey (May-June 2015 among about 1,600 people in Maine from over 80 organizations and businesses), some from 25 sources including surveys, health data (in-patient and office visits), and disease registries.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Shortly we’ll review some basic details to make sure we are using the same script. </a:t>
            </a:r>
          </a:p>
          <a:p>
            <a:pPr marL="628650" lvl="1" indent="-171450">
              <a:buFont typeface="Arial" panose="020B0604020202020204" pitchFamily="34" charset="0"/>
              <a:buChar char="•"/>
            </a:pPr>
            <a:r>
              <a:rPr lang="en-US" sz="1200" i="0" kern="1200" dirty="0" smtClean="0">
                <a:solidFill>
                  <a:schemeClr val="tx1"/>
                </a:solidFill>
                <a:effectLst/>
                <a:latin typeface="+mn-lt"/>
                <a:ea typeface="+mn-ea"/>
                <a:cs typeface="+mn-cs"/>
              </a:rPr>
              <a:t>All</a:t>
            </a:r>
            <a:r>
              <a:rPr lang="en-US" sz="1200" i="0" kern="1200" baseline="0" dirty="0" smtClean="0">
                <a:solidFill>
                  <a:schemeClr val="tx1"/>
                </a:solidFill>
                <a:effectLst/>
                <a:latin typeface="+mn-lt"/>
                <a:ea typeface="+mn-ea"/>
                <a:cs typeface="+mn-cs"/>
              </a:rPr>
              <a:t> data have limitations – </a:t>
            </a:r>
          </a:p>
          <a:p>
            <a:pPr marL="1085850" lvl="2" indent="-171450">
              <a:buFont typeface="Arial" panose="020B0604020202020204" pitchFamily="34" charset="0"/>
              <a:buChar char="•"/>
            </a:pPr>
            <a:r>
              <a:rPr lang="en-US" sz="1200" i="0" kern="1200" baseline="0" dirty="0" smtClean="0">
                <a:solidFill>
                  <a:schemeClr val="tx1"/>
                </a:solidFill>
                <a:effectLst/>
                <a:latin typeface="+mn-lt"/>
                <a:ea typeface="+mn-ea"/>
                <a:cs typeface="+mn-cs"/>
              </a:rPr>
              <a:t>Survey data is self-reported. What someone chooses to share or remembers may be different than actual experience.</a:t>
            </a:r>
          </a:p>
          <a:p>
            <a:pPr marL="1085850" lvl="2" indent="-171450">
              <a:buFont typeface="Arial" panose="020B0604020202020204" pitchFamily="34" charset="0"/>
              <a:buChar char="•"/>
            </a:pPr>
            <a:r>
              <a:rPr lang="en-US" sz="1200" i="0" kern="1200" baseline="0" dirty="0" smtClean="0">
                <a:solidFill>
                  <a:schemeClr val="tx1"/>
                </a:solidFill>
                <a:effectLst/>
                <a:latin typeface="+mn-lt"/>
                <a:ea typeface="+mn-ea"/>
                <a:cs typeface="+mn-cs"/>
              </a:rPr>
              <a:t>Data come from multiple sources. They way numbers are collected may have used different methods.</a:t>
            </a:r>
          </a:p>
          <a:p>
            <a:pPr marL="1085850" lvl="2" indent="-171450">
              <a:buFont typeface="Arial" panose="020B0604020202020204" pitchFamily="34" charset="0"/>
              <a:buChar char="•"/>
            </a:pPr>
            <a:r>
              <a:rPr lang="en-US" sz="1200" i="0" kern="1200" baseline="0" dirty="0" smtClean="0">
                <a:solidFill>
                  <a:schemeClr val="tx1"/>
                </a:solidFill>
                <a:effectLst/>
                <a:latin typeface="+mn-lt"/>
                <a:ea typeface="+mn-ea"/>
                <a:cs typeface="+mn-cs"/>
              </a:rPr>
              <a:t>Data come from different years. We used the most current year that data was available but it differs among sources.</a:t>
            </a:r>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Your role in the story</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don’t tell the entire story.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Each of you play an important role in that you experience life here and have valuable insights into the health concerns of your neighbors, co-workers, family members, etc. There are things that affect where we live, play, learn, and work that affect our health, and you know about these too.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After we spend a little time looking over the “numbers” (data), we’ll separate into smaller groups to discuss our perceptions, thoughts, and experiences related to the health of people here.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Pulling it all together</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story about our data comes from discussing the Shared CHNA, getting input from experts and community members alike, and using all of this information to develop health improvement plans.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Health improvement plans – called implementation strategies by hospitals – are documents that guide the focused actions of organizations. They are similar to strategic plans for businesses or lesson plans for teachers.</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5</a:t>
            </a:fld>
            <a:endParaRPr lang="en-US"/>
          </a:p>
        </p:txBody>
      </p:sp>
    </p:spTree>
    <p:extLst>
      <p:ext uri="{BB962C8B-B14F-4D97-AF65-F5344CB8AC3E}">
        <p14:creationId xmlns:p14="http://schemas.microsoft.com/office/powerpoint/2010/main" val="2064537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Provide or reference the HANDOUT of the County/District Summary Data Sheet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Previous mention of data ≠ whole story; We are using the data </a:t>
            </a:r>
            <a:r>
              <a:rPr lang="en-US" sz="1200" kern="1200" baseline="0" dirty="0" smtClean="0">
                <a:solidFill>
                  <a:schemeClr val="tx1"/>
                </a:solidFill>
                <a:effectLst/>
                <a:latin typeface="+mn-lt"/>
                <a:ea typeface="+mn-ea"/>
                <a:cs typeface="+mn-cs"/>
              </a:rPr>
              <a:t>as a script from that we interpret based on our experiences living, working, learning, and playing in this county/district</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We know things about our families, neighbors, co-workers, students, customers, and patients that provide important context for the data</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This is what we are here to share today</a:t>
            </a:r>
          </a:p>
          <a:p>
            <a:pPr algn="l"/>
            <a:r>
              <a:rPr lang="en-US" baseline="0" dirty="0" smtClean="0"/>
              <a:t> </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6</a:t>
            </a:fld>
            <a:endParaRPr lang="en-US"/>
          </a:p>
        </p:txBody>
      </p:sp>
    </p:spTree>
    <p:extLst>
      <p:ext uri="{BB962C8B-B14F-4D97-AF65-F5344CB8AC3E}">
        <p14:creationId xmlns:p14="http://schemas.microsoft.com/office/powerpoint/2010/main" val="3157428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Important – The numbers that make up data in this report are not “equal” and this needs to be considered during our discussion.</a:t>
            </a:r>
          </a:p>
          <a:p>
            <a:pPr marL="171450" indent="-171450">
              <a:spcAft>
                <a:spcPts val="600"/>
              </a:spcAft>
              <a:buFont typeface="Arial" panose="020B0604020202020204" pitchFamily="34" charset="0"/>
              <a:buChar char="•"/>
            </a:pPr>
            <a:r>
              <a:rPr lang="en-US" baseline="0" dirty="0" smtClean="0"/>
              <a:t>It is not possible to learn about every member of a population so we SAMPLE to learn about health issues and behaviors. We estimate population numbers too.</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7</a:t>
            </a:fld>
            <a:endParaRPr lang="en-US"/>
          </a:p>
        </p:txBody>
      </p:sp>
    </p:spTree>
    <p:extLst>
      <p:ext uri="{BB962C8B-B14F-4D97-AF65-F5344CB8AC3E}">
        <p14:creationId xmlns:p14="http://schemas.microsoft.com/office/powerpoint/2010/main" val="245519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First, consider obesity. It is reported as a percentage. In the USA, 30% of adults are obese – if we gathered 100 adults randomly, we would expect 30 of them to be obese.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30% of adults in the USA have ob</a:t>
            </a:r>
            <a:r>
              <a:rPr lang="en-US" dirty="0" smtClean="0"/>
              <a:t>esity. There</a:t>
            </a:r>
            <a:r>
              <a:rPr lang="en-US" baseline="0" dirty="0" smtClean="0"/>
              <a:t> are 30 orange people and 100 people total.</a:t>
            </a:r>
            <a:endParaRPr lang="en-US"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Stated another way, </a:t>
            </a:r>
            <a:r>
              <a:rPr lang="en-US" dirty="0" smtClean="0"/>
              <a:t>about 1/3 of adults are obese.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dirty="0" smtClean="0"/>
          </a:p>
          <a:p>
            <a:r>
              <a:rPr lang="en-US" sz="900" i="1" dirty="0" smtClean="0">
                <a:solidFill>
                  <a:srgbClr val="FF0000"/>
                </a:solidFill>
              </a:rPr>
              <a:t>If needed photo credit for word</a:t>
            </a:r>
            <a:r>
              <a:rPr lang="en-US" sz="900" i="1" baseline="0" dirty="0" smtClean="0">
                <a:solidFill>
                  <a:srgbClr val="FF0000"/>
                </a:solidFill>
              </a:rPr>
              <a:t> art</a:t>
            </a:r>
            <a:r>
              <a:rPr lang="en-US" sz="900" i="1" dirty="0" smtClean="0">
                <a:solidFill>
                  <a:srgbClr val="FF0000"/>
                </a:solidFill>
              </a:rPr>
              <a:t>: www.shutterstock.com</a:t>
            </a:r>
            <a:r>
              <a:rPr lang="en-US" sz="900" i="1" baseline="0" dirty="0" smtClean="0">
                <a:solidFill>
                  <a:srgbClr val="FF0000"/>
                </a:solidFill>
              </a:rPr>
              <a:t> 107256155</a:t>
            </a:r>
            <a:endParaRPr lang="en-US" sz="900" i="1" dirty="0">
              <a:solidFill>
                <a:srgbClr val="FF0000"/>
              </a:solidFill>
            </a:endParaRPr>
          </a:p>
        </p:txBody>
      </p:sp>
      <p:sp>
        <p:nvSpPr>
          <p:cNvPr id="4" name="Slide Number Placeholder 3"/>
          <p:cNvSpPr>
            <a:spLocks noGrp="1"/>
          </p:cNvSpPr>
          <p:nvPr>
            <p:ph type="sldNum" sz="quarter" idx="10"/>
          </p:nvPr>
        </p:nvSpPr>
        <p:spPr/>
        <p:txBody>
          <a:bodyPr/>
          <a:lstStyle/>
          <a:p>
            <a:fld id="{5BAA6A29-ACC4-486E-808B-F1490F4756EE}" type="slidenum">
              <a:rPr lang="en-US" smtClean="0"/>
              <a:t>8</a:t>
            </a:fld>
            <a:endParaRPr lang="en-US"/>
          </a:p>
        </p:txBody>
      </p:sp>
    </p:spTree>
    <p:extLst>
      <p:ext uri="{BB962C8B-B14F-4D97-AF65-F5344CB8AC3E}">
        <p14:creationId xmlns:p14="http://schemas.microsoft.com/office/powerpoint/2010/main" val="1820461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Second, consider infant death. It is reported as a </a:t>
            </a:r>
            <a:r>
              <a:rPr lang="en-US" u="sng" baseline="0" dirty="0" smtClean="0"/>
              <a:t>number of deaths per 1,000 births</a:t>
            </a:r>
            <a:r>
              <a:rPr lang="en-US" baseline="0" dirty="0" smtClean="0"/>
              <a:t>. </a:t>
            </a:r>
          </a:p>
          <a:p>
            <a:pPr marL="171450" indent="-171450">
              <a:spcAft>
                <a:spcPts val="600"/>
              </a:spcAft>
              <a:buFont typeface="Arial" panose="020B0604020202020204" pitchFamily="34" charset="0"/>
              <a:buChar char="•"/>
            </a:pPr>
            <a:r>
              <a:rPr lang="en-US" baseline="0" dirty="0" smtClean="0"/>
              <a:t>In the USA and Maine that number is 6 infant deaths per 1,000 births. </a:t>
            </a:r>
          </a:p>
          <a:p>
            <a:pPr marL="171450" indent="-171450">
              <a:spcAft>
                <a:spcPts val="600"/>
              </a:spcAft>
              <a:buFont typeface="Arial" panose="020B0604020202020204" pitchFamily="34" charset="0"/>
              <a:buChar char="•"/>
            </a:pPr>
            <a:r>
              <a:rPr lang="en-US" baseline="0" dirty="0" smtClean="0"/>
              <a:t>This number is much lower than the number of people who are obese but is serious because it results in death. There is also a “ripple effect” – the family who lost the baby is affected by this death in different ways.</a:t>
            </a:r>
          </a:p>
          <a:p>
            <a:endParaRPr lang="en-US"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6 of every 1,000 babies born do not survive</a:t>
            </a:r>
            <a:r>
              <a:rPr lang="en-US" dirty="0" smtClean="0"/>
              <a:t>.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There</a:t>
            </a:r>
            <a:r>
              <a:rPr lang="en-US" baseline="0" dirty="0" smtClean="0"/>
              <a:t> are 6 red infants and 1,000 infants total.</a:t>
            </a:r>
            <a:endParaRPr lang="en-US"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If we randomly gathered 1,000 birth certificates,</a:t>
            </a:r>
            <a:r>
              <a:rPr lang="en-US" baseline="0" dirty="0" smtClean="0"/>
              <a:t> we would expect 6 of them to be for infants that did not survive. </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9</a:t>
            </a:fld>
            <a:endParaRPr lang="en-US"/>
          </a:p>
        </p:txBody>
      </p:sp>
    </p:spTree>
    <p:extLst>
      <p:ext uri="{BB962C8B-B14F-4D97-AF65-F5344CB8AC3E}">
        <p14:creationId xmlns:p14="http://schemas.microsoft.com/office/powerpoint/2010/main" val="1820461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a:prstGeom prst="rect">
            <a:avLst/>
          </a:prstGeom>
        </p:spPr>
        <p:txBody>
          <a:bodyPr/>
          <a:lstStyle/>
          <a:p>
            <a:fld id="{4BC1325E-524A-4EAB-BBE5-F511CFAEFD5D}" type="datetimeFigureOut">
              <a:rPr lang="en-US" smtClean="0"/>
              <a:t>10/15/2015</a:t>
            </a:fld>
            <a:endParaRPr lang="en-US"/>
          </a:p>
        </p:txBody>
      </p:sp>
      <p:sp>
        <p:nvSpPr>
          <p:cNvPr id="17" name="Footer Placeholder 16"/>
          <p:cNvSpPr>
            <a:spLocks noGrp="1"/>
          </p:cNvSpPr>
          <p:nvPr>
            <p:ph type="ftr" sz="quarter" idx="11"/>
          </p:nvPr>
        </p:nvSpPr>
        <p:spPr>
          <a:xfrm>
            <a:off x="5410200" y="4205288"/>
            <a:ext cx="1295400" cy="457200"/>
          </a:xfrm>
          <a:prstGeom prst="rect">
            <a:avLst/>
          </a:prstGeo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752600"/>
            <a:ext cx="8229600" cy="4325112"/>
          </a:xfrm>
        </p:spPr>
        <p:txBody>
          <a:bodyPr/>
          <a:lstStyle>
            <a:lvl1pPr>
              <a:defRPr>
                <a:solidFill>
                  <a:schemeClr val="tx1"/>
                </a:solidFill>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extLst>
      <p:ext uri="{BB962C8B-B14F-4D97-AF65-F5344CB8AC3E}">
        <p14:creationId xmlns:p14="http://schemas.microsoft.com/office/powerpoint/2010/main" val="9993482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a:xfrm>
            <a:off x="8174736" y="2272"/>
            <a:ext cx="762000" cy="365760"/>
          </a:xfrm>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E71D7C81-DD6A-4425-9C81-7B2FF1A52F01}" type="slidenum">
              <a:rPr lang="en-US" smtClean="0"/>
              <a:t>‹#›</a:t>
            </a:fld>
            <a:endParaRPr lang="en-US"/>
          </a:p>
        </p:txBody>
      </p:sp>
      <p:sp>
        <p:nvSpPr>
          <p:cNvPr id="8" name="Content Placeholder 2"/>
          <p:cNvSpPr>
            <a:spLocks noGrp="1"/>
          </p:cNvSpPr>
          <p:nvPr>
            <p:ph idx="13"/>
          </p:nvPr>
        </p:nvSpPr>
        <p:spPr>
          <a:xfrm>
            <a:off x="457200" y="1752600"/>
            <a:ext cx="8229600" cy="4325112"/>
          </a:xfrm>
        </p:spPr>
        <p:txBody>
          <a:bodyPr/>
          <a:lstStyle>
            <a:lvl1pPr>
              <a:defRPr>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762000"/>
            <a:ext cx="82296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2008342"/>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71D7C81-DD6A-4425-9C81-7B2FF1A52F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53" r:id="rId3"/>
    <p:sldLayoutId id="2147483750" r:id="rId4"/>
    <p:sldLayoutId id="2147483752" r:id="rId5"/>
  </p:sldLayoutIdLst>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www.maine.gov/SHNAPP/"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microsoft.com/office/2007/relationships/hdphoto" Target="../media/hdphoto1.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7.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3771" y="1142999"/>
            <a:ext cx="6429829" cy="2057401"/>
          </a:xfrm>
        </p:spPr>
        <p:txBody>
          <a:bodyPr>
            <a:noAutofit/>
          </a:bodyPr>
          <a:lstStyle/>
          <a:p>
            <a:r>
              <a:rPr lang="en-US" sz="5400" dirty="0" smtClean="0">
                <a:latin typeface="Calibri" panose="020F0502020204030204" pitchFamily="34" charset="0"/>
              </a:rPr>
              <a:t>Shared Community Health Needs Assessment (CHNA)</a:t>
            </a:r>
            <a:endParaRPr lang="en-US" sz="5400" dirty="0">
              <a:latin typeface="Calibri" panose="020F0502020204030204" pitchFamily="34" charset="0"/>
            </a:endParaRPr>
          </a:p>
        </p:txBody>
      </p:sp>
      <p:sp>
        <p:nvSpPr>
          <p:cNvPr id="3" name="Subtitle 2"/>
          <p:cNvSpPr>
            <a:spLocks noGrp="1"/>
          </p:cNvSpPr>
          <p:nvPr>
            <p:ph type="subTitle" idx="1"/>
          </p:nvPr>
        </p:nvSpPr>
        <p:spPr>
          <a:xfrm>
            <a:off x="381000" y="4114800"/>
            <a:ext cx="6934200" cy="1752600"/>
          </a:xfrm>
        </p:spPr>
        <p:txBody>
          <a:bodyPr>
            <a:normAutofit fontScale="92500"/>
          </a:bodyPr>
          <a:lstStyle/>
          <a:p>
            <a:pPr algn="l"/>
            <a:r>
              <a:rPr lang="en-US" sz="3600" b="1" dirty="0" smtClean="0">
                <a:solidFill>
                  <a:schemeClr val="accent2">
                    <a:lumMod val="75000"/>
                  </a:schemeClr>
                </a:solidFill>
                <a:latin typeface="Cambria" panose="02040503050406030204" pitchFamily="18" charset="0"/>
              </a:rPr>
              <a:t>Creating The Story </a:t>
            </a:r>
            <a:r>
              <a:rPr lang="en-US" sz="3600" b="1" dirty="0">
                <a:solidFill>
                  <a:schemeClr val="accent2">
                    <a:lumMod val="75000"/>
                  </a:schemeClr>
                </a:solidFill>
                <a:latin typeface="Cambria" panose="02040503050406030204" pitchFamily="18" charset="0"/>
              </a:rPr>
              <a:t>A</a:t>
            </a:r>
            <a:r>
              <a:rPr lang="en-US" sz="3600" b="1" dirty="0" smtClean="0">
                <a:solidFill>
                  <a:schemeClr val="accent2">
                    <a:lumMod val="75000"/>
                  </a:schemeClr>
                </a:solidFill>
                <a:latin typeface="Cambria" panose="02040503050406030204" pitchFamily="18" charset="0"/>
              </a:rPr>
              <a:t>bout Our Data</a:t>
            </a:r>
          </a:p>
          <a:p>
            <a:pPr algn="l"/>
            <a:r>
              <a:rPr lang="en-US" sz="2800" b="1" dirty="0" smtClean="0">
                <a:solidFill>
                  <a:schemeClr val="accent2">
                    <a:lumMod val="75000"/>
                  </a:schemeClr>
                </a:solidFill>
                <a:latin typeface="Cambria" panose="02040503050406030204" pitchFamily="18" charset="0"/>
              </a:rPr>
              <a:t>Androscoggin County</a:t>
            </a:r>
          </a:p>
          <a:p>
            <a:pPr algn="l"/>
            <a:r>
              <a:rPr lang="en-US" sz="2800" b="1" dirty="0" smtClean="0">
                <a:solidFill>
                  <a:schemeClr val="accent2">
                    <a:lumMod val="75000"/>
                  </a:schemeClr>
                </a:solidFill>
                <a:latin typeface="Cambria" panose="02040503050406030204" pitchFamily="18" charset="0"/>
              </a:rPr>
              <a:t>Fall 2015/Spring 2016</a:t>
            </a:r>
            <a:endParaRPr lang="en-US" sz="2800" b="1" dirty="0">
              <a:solidFill>
                <a:schemeClr val="accent2">
                  <a:lumMod val="75000"/>
                </a:schemeClr>
              </a:solidFill>
              <a:latin typeface="Cambria" panose="02040503050406030204" pitchFamily="18" charset="0"/>
            </a:endParaRPr>
          </a:p>
        </p:txBody>
      </p:sp>
      <p:sp>
        <p:nvSpPr>
          <p:cNvPr id="5" name="Rectangle 4"/>
          <p:cNvSpPr/>
          <p:nvPr/>
        </p:nvSpPr>
        <p:spPr>
          <a:xfrm>
            <a:off x="-1" y="838200"/>
            <a:ext cx="3048000" cy="2362200"/>
          </a:xfrm>
          <a:prstGeom prst="rect">
            <a:avLst/>
          </a:prstGeom>
          <a:solidFill>
            <a:srgbClr val="FED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4" y="914400"/>
            <a:ext cx="2889809" cy="2171700"/>
          </a:xfrm>
          <a:prstGeom prst="rect">
            <a:avLst/>
          </a:prstGeom>
        </p:spPr>
      </p:pic>
    </p:spTree>
    <p:extLst>
      <p:ext uri="{BB962C8B-B14F-4D97-AF65-F5344CB8AC3E}">
        <p14:creationId xmlns:p14="http://schemas.microsoft.com/office/powerpoint/2010/main" val="2122746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sp>
        <p:nvSpPr>
          <p:cNvPr id="12" name="TextBox 11"/>
          <p:cNvSpPr txBox="1"/>
          <p:nvPr/>
        </p:nvSpPr>
        <p:spPr>
          <a:xfrm>
            <a:off x="609600" y="1432452"/>
            <a:ext cx="3733800" cy="523220"/>
          </a:xfrm>
          <a:prstGeom prst="rect">
            <a:avLst/>
          </a:prstGeom>
          <a:noFill/>
        </p:spPr>
        <p:txBody>
          <a:bodyPr wrap="square" rtlCol="0">
            <a:spAutoFit/>
          </a:bodyPr>
          <a:lstStyle/>
          <a:p>
            <a:r>
              <a:rPr lang="en-US" sz="2800" dirty="0" smtClean="0">
                <a:latin typeface="Calibri" panose="020F0502020204030204" pitchFamily="34" charset="0"/>
              </a:rPr>
              <a:t>Deaths due to Diabetes</a:t>
            </a:r>
            <a:endParaRPr lang="en-US" sz="2800" dirty="0">
              <a:latin typeface="Calibri" panose="020F0502020204030204" pitchFamily="34" charset="0"/>
            </a:endParaRPr>
          </a:p>
        </p:txBody>
      </p:sp>
      <p:sp>
        <p:nvSpPr>
          <p:cNvPr id="8" name="Right Arrow 7"/>
          <p:cNvSpPr/>
          <p:nvPr/>
        </p:nvSpPr>
        <p:spPr>
          <a:xfrm rot="18425166">
            <a:off x="1714861" y="2645995"/>
            <a:ext cx="1493737"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379210" y="6346556"/>
            <a:ext cx="1727200" cy="338554"/>
          </a:xfrm>
          <a:prstGeom prst="rect">
            <a:avLst/>
          </a:prstGeom>
          <a:noFill/>
        </p:spPr>
        <p:txBody>
          <a:bodyPr wrap="square" rtlCol="0">
            <a:spAutoFit/>
          </a:bodyPr>
          <a:lstStyle/>
          <a:p>
            <a:r>
              <a:rPr lang="en-US" sz="1600" dirty="0" smtClean="0"/>
              <a:t>100,000 people</a:t>
            </a:r>
            <a:endParaRPr lang="en-US" sz="1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1" y="3705073"/>
            <a:ext cx="1447800" cy="979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1480" y="1955672"/>
            <a:ext cx="5154930" cy="4471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2941320" y="1940304"/>
            <a:ext cx="401320" cy="10172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796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8462">
            <a:off x="5388956" y="4800599"/>
            <a:ext cx="1095375" cy="80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18245">
            <a:off x="6239249" y="4691268"/>
            <a:ext cx="126682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Our Task Today….</a:t>
            </a:r>
            <a:endParaRPr lang="en-US" dirty="0"/>
          </a:p>
        </p:txBody>
      </p:sp>
      <p:pic>
        <p:nvPicPr>
          <p:cNvPr id="2050" name="Picture 2" descr="http://www.cliparthut.com/clip-arts/578/parking-lot-clip-art-57804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1880938"/>
            <a:ext cx="3101303" cy="21817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2.gstatic.com/images?q=tbn:ANd9GcSkEEpk5c4mUKYiMdpCBQlxPwjvOidIAfIbykLWBbrHb6EG6FE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799" y="3391105"/>
            <a:ext cx="265747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019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health issues for </a:t>
            </a:r>
            <a:r>
              <a:rPr lang="en-US" dirty="0" smtClean="0">
                <a:solidFill>
                  <a:schemeClr val="accent2"/>
                </a:solidFill>
              </a:rPr>
              <a:t>Androscoggin County</a:t>
            </a:r>
            <a:endParaRPr lang="en-US" dirty="0">
              <a:solidFill>
                <a:schemeClr val="accent2"/>
              </a:solidFill>
            </a:endParaRPr>
          </a:p>
        </p:txBody>
      </p:sp>
      <p:sp>
        <p:nvSpPr>
          <p:cNvPr id="4" name="TextBox 3"/>
          <p:cNvSpPr txBox="1"/>
          <p:nvPr/>
        </p:nvSpPr>
        <p:spPr>
          <a:xfrm>
            <a:off x="381000" y="1905000"/>
            <a:ext cx="8458200" cy="369332"/>
          </a:xfrm>
          <a:prstGeom prst="rect">
            <a:avLst/>
          </a:prstGeom>
          <a:noFill/>
        </p:spPr>
        <p:txBody>
          <a:bodyPr wrap="square" rtlCol="0">
            <a:spAutoFit/>
          </a:bodyPr>
          <a:lstStyle/>
          <a:p>
            <a:r>
              <a:rPr lang="en-US" dirty="0"/>
              <a:t>Stakeholder Survey – Total 1,639  surveys;  </a:t>
            </a:r>
            <a:r>
              <a:rPr lang="en-US" dirty="0" smtClean="0"/>
              <a:t>Androscoggin County 130  </a:t>
            </a:r>
            <a:r>
              <a:rPr lang="en-US" dirty="0"/>
              <a:t>surveys</a:t>
            </a:r>
          </a:p>
        </p:txBody>
      </p:sp>
      <p:sp>
        <p:nvSpPr>
          <p:cNvPr id="8" name="TextBox 7"/>
          <p:cNvSpPr txBox="1"/>
          <p:nvPr/>
        </p:nvSpPr>
        <p:spPr>
          <a:xfrm>
            <a:off x="685801" y="6390492"/>
            <a:ext cx="3962399" cy="276999"/>
          </a:xfrm>
          <a:prstGeom prst="rect">
            <a:avLst/>
          </a:prstGeom>
          <a:noFill/>
        </p:spPr>
        <p:txBody>
          <a:bodyPr wrap="square" rtlCol="0">
            <a:spAutoFit/>
          </a:bodyPr>
          <a:lstStyle/>
          <a:p>
            <a:r>
              <a:rPr lang="en-US" sz="1200" dirty="0" smtClean="0"/>
              <a:t>Source: Maine SHNAPP Stakeholder Survey, 2015</a:t>
            </a:r>
            <a:endParaRPr lang="en-US" sz="1200" dirty="0"/>
          </a:p>
        </p:txBody>
      </p:sp>
      <p:graphicFrame>
        <p:nvGraphicFramePr>
          <p:cNvPr id="6" name="Chart 5"/>
          <p:cNvGraphicFramePr>
            <a:graphicFrameLocks/>
          </p:cNvGraphicFramePr>
          <p:nvPr>
            <p:extLst>
              <p:ext uri="{D42A27DB-BD31-4B8C-83A1-F6EECF244321}">
                <p14:modId xmlns:p14="http://schemas.microsoft.com/office/powerpoint/2010/main" val="1002469114"/>
              </p:ext>
            </p:extLst>
          </p:nvPr>
        </p:nvGraphicFramePr>
        <p:xfrm>
          <a:off x="762000" y="2274332"/>
          <a:ext cx="7543800" cy="41161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3440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issues affecting where we live, work, learn &amp; play in </a:t>
            </a:r>
            <a:r>
              <a:rPr lang="en-US" dirty="0" smtClean="0">
                <a:solidFill>
                  <a:schemeClr val="accent2"/>
                </a:solidFill>
              </a:rPr>
              <a:t>Androscoggin County</a:t>
            </a:r>
            <a:endParaRPr lang="en-US" dirty="0">
              <a:solidFill>
                <a:schemeClr val="accent2"/>
              </a:solidFill>
            </a:endParaRPr>
          </a:p>
        </p:txBody>
      </p:sp>
      <p:sp>
        <p:nvSpPr>
          <p:cNvPr id="4" name="TextBox 3"/>
          <p:cNvSpPr txBox="1"/>
          <p:nvPr/>
        </p:nvSpPr>
        <p:spPr>
          <a:xfrm>
            <a:off x="533400" y="1905000"/>
            <a:ext cx="7924800" cy="646331"/>
          </a:xfrm>
          <a:prstGeom prst="rect">
            <a:avLst/>
          </a:prstGeom>
          <a:noFill/>
        </p:spPr>
        <p:txBody>
          <a:bodyPr wrap="square" rtlCol="0">
            <a:spAutoFit/>
          </a:bodyPr>
          <a:lstStyle/>
          <a:p>
            <a:r>
              <a:rPr lang="en-US" dirty="0"/>
              <a:t>Stakeholder Survey – Total 1,639  surveys;  Androscoggin County 130  surveys</a:t>
            </a:r>
          </a:p>
        </p:txBody>
      </p:sp>
      <p:sp>
        <p:nvSpPr>
          <p:cNvPr id="3" name="TextBox 2"/>
          <p:cNvSpPr txBox="1"/>
          <p:nvPr/>
        </p:nvSpPr>
        <p:spPr>
          <a:xfrm>
            <a:off x="533400" y="6324599"/>
            <a:ext cx="4724400" cy="553998"/>
          </a:xfrm>
          <a:prstGeom prst="rect">
            <a:avLst/>
          </a:prstGeom>
          <a:noFill/>
        </p:spPr>
        <p:txBody>
          <a:bodyPr wrap="square" rtlCol="0">
            <a:spAutoFit/>
          </a:bodyPr>
          <a:lstStyle/>
          <a:p>
            <a:r>
              <a:rPr lang="en-US" sz="1200" dirty="0" smtClean="0"/>
              <a:t>Source: Maine </a:t>
            </a:r>
            <a:r>
              <a:rPr lang="en-US" sz="1200" dirty="0"/>
              <a:t>SHNAPP Stakeholder Survey, 2015</a:t>
            </a:r>
          </a:p>
          <a:p>
            <a:endParaRPr lang="en-US" dirty="0"/>
          </a:p>
        </p:txBody>
      </p:sp>
      <p:graphicFrame>
        <p:nvGraphicFramePr>
          <p:cNvPr id="7" name="Chart 6"/>
          <p:cNvGraphicFramePr>
            <a:graphicFrameLocks/>
          </p:cNvGraphicFramePr>
          <p:nvPr>
            <p:extLst>
              <p:ext uri="{D42A27DB-BD31-4B8C-83A1-F6EECF244321}">
                <p14:modId xmlns:p14="http://schemas.microsoft.com/office/powerpoint/2010/main" val="991941274"/>
              </p:ext>
            </p:extLst>
          </p:nvPr>
        </p:nvGraphicFramePr>
        <p:xfrm>
          <a:off x="609600" y="2274332"/>
          <a:ext cx="7848600" cy="40502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82929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Drug &amp; Alcohol Abuse</a:t>
            </a:r>
            <a:br>
              <a:rPr lang="en-US" dirty="0" smtClean="0"/>
            </a:br>
            <a:r>
              <a:rPr lang="en-US" dirty="0" smtClean="0">
                <a:solidFill>
                  <a:schemeClr val="accent2"/>
                </a:solidFill>
              </a:rPr>
              <a:t>Androscoggin </a:t>
            </a:r>
            <a:br>
              <a:rPr lang="en-US" dirty="0" smtClean="0">
                <a:solidFill>
                  <a:schemeClr val="accent2"/>
                </a:solidFill>
              </a:rPr>
            </a:br>
            <a:r>
              <a:rPr lang="en-US" dirty="0" smtClean="0">
                <a:solidFill>
                  <a:schemeClr val="accent2"/>
                </a:solidFill>
              </a:rPr>
              <a:t>County</a:t>
            </a:r>
            <a:endParaRPr lang="en-US" dirty="0">
              <a:solidFill>
                <a:schemeClr val="accent2"/>
              </a:solidFill>
            </a:endParaRPr>
          </a:p>
        </p:txBody>
      </p:sp>
      <p:grpSp>
        <p:nvGrpSpPr>
          <p:cNvPr id="4" name="Group 3"/>
          <p:cNvGrpSpPr/>
          <p:nvPr/>
        </p:nvGrpSpPr>
        <p:grpSpPr>
          <a:xfrm>
            <a:off x="4144462" y="1081088"/>
            <a:ext cx="4389938" cy="5167312"/>
            <a:chOff x="0" y="0"/>
            <a:chExt cx="3577996" cy="4695825"/>
          </a:xfrm>
        </p:grpSpPr>
        <p:grpSp>
          <p:nvGrpSpPr>
            <p:cNvPr id="6" name="Group 5"/>
            <p:cNvGrpSpPr/>
            <p:nvPr/>
          </p:nvGrpSpPr>
          <p:grpSpPr>
            <a:xfrm>
              <a:off x="0" y="190500"/>
              <a:ext cx="3108960" cy="4505325"/>
              <a:chOff x="0" y="0"/>
              <a:chExt cx="3108960" cy="4505325"/>
            </a:xfrm>
          </p:grpSpPr>
          <p:grpSp>
            <p:nvGrpSpPr>
              <p:cNvPr id="8" name="Group 7"/>
              <p:cNvGrpSpPr/>
              <p:nvPr/>
            </p:nvGrpSpPr>
            <p:grpSpPr>
              <a:xfrm>
                <a:off x="0" y="0"/>
                <a:ext cx="3108960" cy="4480560"/>
                <a:chOff x="0" y="9618"/>
                <a:chExt cx="3200400" cy="4524375"/>
              </a:xfrm>
            </p:grpSpPr>
            <p:pic>
              <p:nvPicPr>
                <p:cNvPr id="10" name="Picture 9" descr="C:\Users\pmadden\Dropbox\SHNAPP Report\Maps!\Substance Abuse Hos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618"/>
                  <a:ext cx="3200400" cy="4524375"/>
                </a:xfrm>
                <a:prstGeom prst="rect">
                  <a:avLst/>
                </a:prstGeom>
                <a:noFill/>
                <a:ln>
                  <a:noFill/>
                </a:ln>
              </p:spPr>
            </p:pic>
            <p:sp>
              <p:nvSpPr>
                <p:cNvPr id="11" name="Text Box 2"/>
                <p:cNvSpPr txBox="1">
                  <a:spLocks noChangeArrowheads="1"/>
                </p:cNvSpPr>
                <p:nvPr/>
              </p:nvSpPr>
              <p:spPr bwMode="auto">
                <a:xfrm>
                  <a:off x="2400300" y="3648075"/>
                  <a:ext cx="790575" cy="3810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700" b="1">
                      <a:effectLst/>
                      <a:latin typeface="Arial"/>
                      <a:ea typeface="Calibri"/>
                      <a:cs typeface="Arial"/>
                    </a:rPr>
                    <a:t>Per 100,000 population</a:t>
                  </a:r>
                  <a:endParaRPr lang="en-US" sz="1200">
                    <a:effectLst/>
                    <a:latin typeface="Arial Narrow"/>
                    <a:ea typeface="Calibri"/>
                    <a:cs typeface="Arial"/>
                  </a:endParaRPr>
                </a:p>
              </p:txBody>
            </p:sp>
          </p:grpSp>
          <p:sp>
            <p:nvSpPr>
              <p:cNvPr id="9" name="Text Box 2"/>
              <p:cNvSpPr txBox="1">
                <a:spLocks noChangeArrowheads="1"/>
              </p:cNvSpPr>
              <p:nvPr/>
            </p:nvSpPr>
            <p:spPr bwMode="auto">
              <a:xfrm>
                <a:off x="133350" y="4219575"/>
                <a:ext cx="1419225" cy="285750"/>
              </a:xfrm>
              <a:prstGeom prst="rect">
                <a:avLst/>
              </a:prstGeom>
              <a:solidFill>
                <a:srgbClr val="FFFFFF"/>
              </a:solidFill>
              <a:ln w="9525">
                <a:noFill/>
                <a:miter lim="800000"/>
                <a:headEnd/>
                <a:tailEnd/>
              </a:ln>
            </p:spPr>
            <p:txBody>
              <a:bodyPr rot="0" vert="horz" wrap="square" lIns="0" tIns="0" rIns="0" bIns="0" anchor="t" anchorCtr="0">
                <a:noAutofit/>
              </a:bodyPr>
              <a:lstStyle/>
              <a:p>
                <a:pPr marL="0" marR="0">
                  <a:lnSpc>
                    <a:spcPct val="107000"/>
                  </a:lnSpc>
                  <a:spcBef>
                    <a:spcPts val="0"/>
                  </a:spcBef>
                  <a:spcAft>
                    <a:spcPts val="800"/>
                  </a:spcAft>
                </a:pPr>
                <a:r>
                  <a:rPr lang="en-US" sz="900" i="1">
                    <a:solidFill>
                      <a:srgbClr val="595959"/>
                    </a:solidFill>
                    <a:effectLst/>
                    <a:latin typeface="Calibri"/>
                    <a:ea typeface="Calibri"/>
                    <a:cs typeface="Arial"/>
                  </a:rPr>
                  <a:t>Maine Shared Health Needs Assessment, 2015</a:t>
                </a:r>
                <a:endParaRPr lang="en-US" sz="1200">
                  <a:effectLst/>
                  <a:latin typeface="Arial Narrow"/>
                  <a:ea typeface="Calibri"/>
                  <a:cs typeface="Arial"/>
                </a:endParaRPr>
              </a:p>
            </p:txBody>
          </p:sp>
        </p:grpSp>
        <p:sp>
          <p:nvSpPr>
            <p:cNvPr id="7" name="Text Box 2"/>
            <p:cNvSpPr txBox="1">
              <a:spLocks noChangeArrowheads="1"/>
            </p:cNvSpPr>
            <p:nvPr/>
          </p:nvSpPr>
          <p:spPr bwMode="auto">
            <a:xfrm>
              <a:off x="9525" y="0"/>
              <a:ext cx="3568471" cy="2571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600" b="1" dirty="0">
                  <a:effectLst/>
                  <a:latin typeface="Calibri"/>
                  <a:ea typeface="Calibri"/>
                  <a:cs typeface="Arial"/>
                </a:rPr>
                <a:t>Substance Abuse Hospitalizations by County</a:t>
              </a:r>
              <a:endParaRPr lang="en-US" sz="1600" dirty="0">
                <a:effectLst/>
                <a:latin typeface="Arial Narrow"/>
                <a:ea typeface="Calibri"/>
                <a:cs typeface="Arial"/>
              </a:endParaRPr>
            </a:p>
          </p:txBody>
        </p:sp>
      </p:grpSp>
      <p:cxnSp>
        <p:nvCxnSpPr>
          <p:cNvPr id="12" name="Straight Arrow Connector 11"/>
          <p:cNvCxnSpPr/>
          <p:nvPr/>
        </p:nvCxnSpPr>
        <p:spPr>
          <a:xfrm>
            <a:off x="3200400" y="4572000"/>
            <a:ext cx="1752600"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14400" y="3581400"/>
            <a:ext cx="2286000" cy="1477328"/>
          </a:xfrm>
          <a:prstGeom prst="rect">
            <a:avLst/>
          </a:prstGeom>
          <a:solidFill>
            <a:schemeClr val="bg1">
              <a:lumMod val="85000"/>
            </a:schemeClr>
          </a:solidFill>
          <a:ln>
            <a:solidFill>
              <a:schemeClr val="tx1">
                <a:lumMod val="50000"/>
                <a:lumOff val="50000"/>
              </a:schemeClr>
            </a:solidFill>
          </a:ln>
        </p:spPr>
        <p:txBody>
          <a:bodyPr wrap="square" rtlCol="0">
            <a:spAutoFit/>
          </a:bodyPr>
          <a:lstStyle/>
          <a:p>
            <a:pPr algn="ctr"/>
            <a:r>
              <a:rPr lang="en-US" dirty="0" smtClean="0"/>
              <a:t>Androscoggin</a:t>
            </a:r>
          </a:p>
          <a:p>
            <a:pPr algn="ctr"/>
            <a:r>
              <a:rPr lang="en-US" dirty="0" smtClean="0"/>
              <a:t>516 per 100,000</a:t>
            </a:r>
          </a:p>
          <a:p>
            <a:pPr algn="ctr"/>
            <a:endParaRPr lang="en-US" dirty="0"/>
          </a:p>
          <a:p>
            <a:pPr algn="ctr"/>
            <a:r>
              <a:rPr lang="en-US" dirty="0" smtClean="0"/>
              <a:t>Maine</a:t>
            </a:r>
          </a:p>
          <a:p>
            <a:pPr algn="ctr"/>
            <a:r>
              <a:rPr lang="en-US" dirty="0" smtClean="0"/>
              <a:t>328 per 100,000</a:t>
            </a:r>
            <a:endParaRPr lang="en-US" dirty="0"/>
          </a:p>
        </p:txBody>
      </p:sp>
      <p:sp>
        <p:nvSpPr>
          <p:cNvPr id="17" name="TextBox 16"/>
          <p:cNvSpPr txBox="1"/>
          <p:nvPr/>
        </p:nvSpPr>
        <p:spPr>
          <a:xfrm>
            <a:off x="914400" y="6400800"/>
            <a:ext cx="4114800" cy="276999"/>
          </a:xfrm>
          <a:prstGeom prst="rect">
            <a:avLst/>
          </a:prstGeom>
          <a:noFill/>
        </p:spPr>
        <p:txBody>
          <a:bodyPr wrap="square" rtlCol="0">
            <a:spAutoFit/>
          </a:bodyPr>
          <a:lstStyle/>
          <a:p>
            <a:r>
              <a:rPr lang="en-US" sz="1200" dirty="0" smtClean="0"/>
              <a:t>Source: Maine Health Data Organization, 2011</a:t>
            </a:r>
            <a:endParaRPr lang="en-US" sz="1200" dirty="0"/>
          </a:p>
        </p:txBody>
      </p:sp>
    </p:spTree>
    <p:extLst>
      <p:ext uri="{BB962C8B-B14F-4D97-AF65-F5344CB8AC3E}">
        <p14:creationId xmlns:p14="http://schemas.microsoft.com/office/powerpoint/2010/main" val="3714904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Drug &amp; Alcohol Abuse</a:t>
            </a:r>
            <a:br>
              <a:rPr lang="en-US" dirty="0" smtClean="0"/>
            </a:br>
            <a:r>
              <a:rPr lang="en-US" dirty="0" smtClean="0">
                <a:solidFill>
                  <a:schemeClr val="accent2"/>
                </a:solidFill>
              </a:rPr>
              <a:t>Androscoggin County</a:t>
            </a:r>
            <a:endParaRPr lang="en-US" dirty="0">
              <a:solidFill>
                <a:schemeClr val="accent2"/>
              </a:solidFill>
            </a:endParaRPr>
          </a:p>
        </p:txBody>
      </p:sp>
      <p:sp>
        <p:nvSpPr>
          <p:cNvPr id="3" name="TextBox 2"/>
          <p:cNvSpPr txBox="1"/>
          <p:nvPr/>
        </p:nvSpPr>
        <p:spPr>
          <a:xfrm>
            <a:off x="533400" y="6172200"/>
            <a:ext cx="4419600" cy="276999"/>
          </a:xfrm>
          <a:prstGeom prst="rect">
            <a:avLst/>
          </a:prstGeom>
          <a:noFill/>
        </p:spPr>
        <p:txBody>
          <a:bodyPr wrap="square" rtlCol="0">
            <a:spAutoFit/>
          </a:bodyPr>
          <a:lstStyle/>
          <a:p>
            <a:r>
              <a:rPr lang="en-US" sz="1200" dirty="0" smtClean="0"/>
              <a:t>Source: Maine Emergency Medical Services, 2014</a:t>
            </a:r>
            <a:endParaRPr lang="en-US" sz="1200" dirty="0"/>
          </a:p>
        </p:txBody>
      </p:sp>
      <p:graphicFrame>
        <p:nvGraphicFramePr>
          <p:cNvPr id="6" name="Chart 5"/>
          <p:cNvGraphicFramePr>
            <a:graphicFrameLocks/>
          </p:cNvGraphicFramePr>
          <p:nvPr>
            <p:extLst>
              <p:ext uri="{D42A27DB-BD31-4B8C-83A1-F6EECF244321}">
                <p14:modId xmlns:p14="http://schemas.microsoft.com/office/powerpoint/2010/main" val="1133934764"/>
              </p:ext>
            </p:extLst>
          </p:nvPr>
        </p:nvGraphicFramePr>
        <p:xfrm>
          <a:off x="533400" y="1828800"/>
          <a:ext cx="79248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44425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Drug &amp; Alcohol Abuse</a:t>
            </a:r>
            <a:br>
              <a:rPr lang="en-US" dirty="0" smtClean="0"/>
            </a:br>
            <a:r>
              <a:rPr lang="en-US" dirty="0" smtClean="0">
                <a:solidFill>
                  <a:schemeClr val="accent2"/>
                </a:solidFill>
              </a:rPr>
              <a:t>Androscoggin County</a:t>
            </a:r>
            <a:endParaRPr lang="en-US" dirty="0">
              <a:solidFill>
                <a:schemeClr val="accent2"/>
              </a:solidFill>
            </a:endParaRPr>
          </a:p>
        </p:txBody>
      </p:sp>
      <p:sp>
        <p:nvSpPr>
          <p:cNvPr id="4" name="TextBox 3"/>
          <p:cNvSpPr txBox="1"/>
          <p:nvPr/>
        </p:nvSpPr>
        <p:spPr>
          <a:xfrm>
            <a:off x="533399" y="6248400"/>
            <a:ext cx="5562601" cy="276999"/>
          </a:xfrm>
          <a:prstGeom prst="rect">
            <a:avLst/>
          </a:prstGeom>
          <a:noFill/>
        </p:spPr>
        <p:txBody>
          <a:bodyPr wrap="square" rtlCol="0">
            <a:spAutoFit/>
          </a:bodyPr>
          <a:lstStyle/>
          <a:p>
            <a:r>
              <a:rPr lang="en-US" sz="1200" dirty="0" smtClean="0"/>
              <a:t>Source: Maine Integrated Youth Health Survey, 2013</a:t>
            </a:r>
            <a:endParaRPr lang="en-US" sz="1200" dirty="0"/>
          </a:p>
        </p:txBody>
      </p:sp>
      <p:graphicFrame>
        <p:nvGraphicFramePr>
          <p:cNvPr id="6" name="Chart 5"/>
          <p:cNvGraphicFramePr>
            <a:graphicFrameLocks/>
          </p:cNvGraphicFramePr>
          <p:nvPr>
            <p:extLst>
              <p:ext uri="{D42A27DB-BD31-4B8C-83A1-F6EECF244321}">
                <p14:modId xmlns:p14="http://schemas.microsoft.com/office/powerpoint/2010/main" val="340068440"/>
              </p:ext>
            </p:extLst>
          </p:nvPr>
        </p:nvGraphicFramePr>
        <p:xfrm>
          <a:off x="609600" y="1706880"/>
          <a:ext cx="76962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9925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1026"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9823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Mental Health &amp; Depression</a:t>
            </a:r>
            <a:br>
              <a:rPr lang="en-US" dirty="0" smtClean="0"/>
            </a:br>
            <a:r>
              <a:rPr lang="en-US" dirty="0" smtClean="0">
                <a:solidFill>
                  <a:schemeClr val="accent2"/>
                </a:solidFill>
              </a:rPr>
              <a:t>Androscoggin </a:t>
            </a:r>
            <a:br>
              <a:rPr lang="en-US" dirty="0" smtClean="0">
                <a:solidFill>
                  <a:schemeClr val="accent2"/>
                </a:solidFill>
              </a:rPr>
            </a:br>
            <a:r>
              <a:rPr lang="en-US" dirty="0" smtClean="0">
                <a:solidFill>
                  <a:schemeClr val="accent2"/>
                </a:solidFill>
              </a:rPr>
              <a:t>County</a:t>
            </a:r>
            <a:endParaRPr lang="en-US" dirty="0"/>
          </a:p>
        </p:txBody>
      </p:sp>
      <p:sp>
        <p:nvSpPr>
          <p:cNvPr id="3" name="TextBox 2"/>
          <p:cNvSpPr txBox="1"/>
          <p:nvPr/>
        </p:nvSpPr>
        <p:spPr>
          <a:xfrm>
            <a:off x="1600200" y="3886200"/>
            <a:ext cx="1600200" cy="1477328"/>
          </a:xfrm>
          <a:prstGeom prst="rect">
            <a:avLst/>
          </a:prstGeom>
          <a:solidFill>
            <a:schemeClr val="bg1">
              <a:lumMod val="85000"/>
            </a:schemeClr>
          </a:solidFill>
          <a:ln>
            <a:solidFill>
              <a:schemeClr val="tx1">
                <a:lumMod val="65000"/>
                <a:lumOff val="35000"/>
              </a:schemeClr>
            </a:solidFill>
          </a:ln>
        </p:spPr>
        <p:txBody>
          <a:bodyPr wrap="square" rtlCol="0">
            <a:spAutoFit/>
          </a:bodyPr>
          <a:lstStyle/>
          <a:p>
            <a:pPr algn="ctr"/>
            <a:r>
              <a:rPr lang="en-US" dirty="0" smtClean="0"/>
              <a:t>Androscoggin</a:t>
            </a:r>
            <a:endParaRPr lang="en-US" dirty="0"/>
          </a:p>
          <a:p>
            <a:pPr algn="ctr"/>
            <a:r>
              <a:rPr lang="en-US" dirty="0" smtClean="0"/>
              <a:t>11%</a:t>
            </a:r>
            <a:endParaRPr lang="en-US" dirty="0"/>
          </a:p>
          <a:p>
            <a:pPr algn="ctr"/>
            <a:endParaRPr lang="en-US" dirty="0"/>
          </a:p>
          <a:p>
            <a:pPr algn="ctr"/>
            <a:r>
              <a:rPr lang="en-US" dirty="0"/>
              <a:t>Maine</a:t>
            </a:r>
          </a:p>
          <a:p>
            <a:pPr algn="ctr"/>
            <a:r>
              <a:rPr lang="en-US" dirty="0" smtClean="0"/>
              <a:t>10%</a:t>
            </a:r>
            <a:endParaRPr lang="en-US" dirty="0"/>
          </a:p>
        </p:txBody>
      </p:sp>
      <p:sp>
        <p:nvSpPr>
          <p:cNvPr id="9" name="TextBox 8"/>
          <p:cNvSpPr txBox="1"/>
          <p:nvPr/>
        </p:nvSpPr>
        <p:spPr>
          <a:xfrm>
            <a:off x="588818" y="6477000"/>
            <a:ext cx="5715000" cy="553998"/>
          </a:xfrm>
          <a:prstGeom prst="rect">
            <a:avLst/>
          </a:prstGeom>
          <a:noFill/>
        </p:spPr>
        <p:txBody>
          <a:bodyPr wrap="square" rtlCol="0">
            <a:spAutoFit/>
          </a:bodyPr>
          <a:lstStyle/>
          <a:p>
            <a:r>
              <a:rPr lang="en-US" sz="1200" dirty="0"/>
              <a:t>Source: Behavioral Risk Factor Surveillance System (BRFSS), 2013</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081021"/>
            <a:ext cx="3537498" cy="5411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229100" y="1097816"/>
            <a:ext cx="4610100" cy="338554"/>
          </a:xfrm>
          <a:prstGeom prst="rect">
            <a:avLst/>
          </a:prstGeom>
          <a:solidFill>
            <a:schemeClr val="bg1"/>
          </a:solidFill>
        </p:spPr>
        <p:txBody>
          <a:bodyPr wrap="square" rtlCol="0">
            <a:spAutoFit/>
          </a:bodyPr>
          <a:lstStyle/>
          <a:p>
            <a:pPr algn="ctr"/>
            <a:r>
              <a:rPr lang="en-US" sz="1600" b="1" dirty="0" smtClean="0">
                <a:latin typeface="Arial" panose="020B0604020202020204" pitchFamily="34" charset="0"/>
                <a:cs typeface="Arial" panose="020B0604020202020204" pitchFamily="34" charset="0"/>
              </a:rPr>
              <a:t>Current Depression among Adults by County</a:t>
            </a:r>
            <a:endParaRPr lang="en-US" sz="1600" b="1" dirty="0">
              <a:latin typeface="Arial" panose="020B0604020202020204" pitchFamily="34" charset="0"/>
              <a:cs typeface="Arial" panose="020B0604020202020204" pitchFamily="34" charset="0"/>
            </a:endParaRPr>
          </a:p>
        </p:txBody>
      </p:sp>
      <p:cxnSp>
        <p:nvCxnSpPr>
          <p:cNvPr id="7" name="Straight Arrow Connector 6"/>
          <p:cNvCxnSpPr>
            <a:stCxn id="3" idx="3"/>
          </p:cNvCxnSpPr>
          <p:nvPr/>
        </p:nvCxnSpPr>
        <p:spPr>
          <a:xfrm>
            <a:off x="3200400" y="4624864"/>
            <a:ext cx="2590800" cy="2519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49596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Mental Health &amp; Depression</a:t>
            </a:r>
            <a:br>
              <a:rPr lang="en-US" dirty="0" smtClean="0"/>
            </a:br>
            <a:r>
              <a:rPr lang="en-US" dirty="0" smtClean="0">
                <a:solidFill>
                  <a:schemeClr val="accent2"/>
                </a:solidFill>
              </a:rPr>
              <a:t>Androscoggin County</a:t>
            </a:r>
            <a:endParaRPr lang="en-US" dirty="0"/>
          </a:p>
        </p:txBody>
      </p:sp>
      <p:sp>
        <p:nvSpPr>
          <p:cNvPr id="3" name="TextBox 2"/>
          <p:cNvSpPr txBox="1"/>
          <p:nvPr/>
        </p:nvSpPr>
        <p:spPr>
          <a:xfrm>
            <a:off x="594359" y="6096000"/>
            <a:ext cx="6102495" cy="553998"/>
          </a:xfrm>
          <a:prstGeom prst="rect">
            <a:avLst/>
          </a:prstGeom>
          <a:noFill/>
        </p:spPr>
        <p:txBody>
          <a:bodyPr wrap="square" rtlCol="0">
            <a:spAutoFit/>
          </a:bodyPr>
          <a:lstStyle/>
          <a:p>
            <a:r>
              <a:rPr lang="en-US" sz="1200" dirty="0" smtClean="0"/>
              <a:t>Source: Behavioral Risk Factor Surveillance System (BRFSS), 2013</a:t>
            </a:r>
          </a:p>
          <a:p>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774848259"/>
              </p:ext>
            </p:extLst>
          </p:nvPr>
        </p:nvGraphicFramePr>
        <p:xfrm>
          <a:off x="533400" y="1676400"/>
          <a:ext cx="80772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1458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Maine SHNAPP </a:t>
            </a:r>
            <a:r>
              <a:rPr lang="en-US" dirty="0">
                <a:solidFill>
                  <a:srgbClr val="FF0000"/>
                </a:solidFill>
              </a:rPr>
              <a:t>Funders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3121025"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206" y="1747837"/>
            <a:ext cx="399891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4762" y="3124200"/>
            <a:ext cx="329247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800600"/>
            <a:ext cx="284638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4974430"/>
            <a:ext cx="415131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219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4"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2310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Obesity</a:t>
            </a:r>
            <a:br>
              <a:rPr lang="en-US" dirty="0" smtClean="0"/>
            </a:br>
            <a:r>
              <a:rPr lang="en-US" dirty="0" smtClean="0">
                <a:solidFill>
                  <a:schemeClr val="accent2"/>
                </a:solidFill>
              </a:rPr>
              <a:t>Androscoggin </a:t>
            </a:r>
            <a:br>
              <a:rPr lang="en-US" dirty="0" smtClean="0">
                <a:solidFill>
                  <a:schemeClr val="accent2"/>
                </a:solidFill>
              </a:rPr>
            </a:br>
            <a:r>
              <a:rPr lang="en-US" dirty="0" smtClean="0">
                <a:solidFill>
                  <a:schemeClr val="accent2"/>
                </a:solidFill>
              </a:rPr>
              <a:t>County</a:t>
            </a:r>
            <a:endParaRPr lang="en-US" dirty="0">
              <a:solidFill>
                <a:schemeClr val="accent2"/>
              </a:solidFill>
            </a:endParaRPr>
          </a:p>
        </p:txBody>
      </p:sp>
      <p:sp>
        <p:nvSpPr>
          <p:cNvPr id="3" name="TextBox 2"/>
          <p:cNvSpPr txBox="1"/>
          <p:nvPr/>
        </p:nvSpPr>
        <p:spPr>
          <a:xfrm>
            <a:off x="609600" y="6380018"/>
            <a:ext cx="6324600" cy="276999"/>
          </a:xfrm>
          <a:prstGeom prst="rect">
            <a:avLst/>
          </a:prstGeom>
          <a:noFill/>
        </p:spPr>
        <p:txBody>
          <a:bodyPr wrap="square" rtlCol="0">
            <a:spAutoFit/>
          </a:bodyPr>
          <a:lstStyle/>
          <a:p>
            <a:r>
              <a:rPr lang="en-US" sz="1200" dirty="0" smtClean="0"/>
              <a:t>Source: Behavioral Risk Factor Surveillance System (BRFSS), 2013</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5279" y="782637"/>
            <a:ext cx="3694135" cy="561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52600" y="3570936"/>
            <a:ext cx="1600200" cy="1477328"/>
          </a:xfrm>
          <a:prstGeom prst="rect">
            <a:avLst/>
          </a:prstGeom>
          <a:solidFill>
            <a:schemeClr val="bg1">
              <a:lumMod val="85000"/>
            </a:schemeClr>
          </a:solidFill>
          <a:ln>
            <a:solidFill>
              <a:schemeClr val="tx1">
                <a:lumMod val="65000"/>
                <a:lumOff val="35000"/>
              </a:schemeClr>
            </a:solidFill>
          </a:ln>
        </p:spPr>
        <p:txBody>
          <a:bodyPr wrap="square" rtlCol="0">
            <a:spAutoFit/>
          </a:bodyPr>
          <a:lstStyle/>
          <a:p>
            <a:pPr algn="ctr"/>
            <a:r>
              <a:rPr lang="en-US" dirty="0" smtClean="0"/>
              <a:t>Androscoggin</a:t>
            </a:r>
            <a:endParaRPr lang="en-US" dirty="0"/>
          </a:p>
          <a:p>
            <a:pPr algn="ctr"/>
            <a:r>
              <a:rPr lang="en-US" dirty="0" smtClean="0"/>
              <a:t>38%</a:t>
            </a:r>
            <a:endParaRPr lang="en-US" dirty="0"/>
          </a:p>
          <a:p>
            <a:pPr algn="ctr"/>
            <a:endParaRPr lang="en-US" dirty="0"/>
          </a:p>
          <a:p>
            <a:pPr algn="ctr"/>
            <a:r>
              <a:rPr lang="en-US" dirty="0"/>
              <a:t>Maine</a:t>
            </a:r>
          </a:p>
          <a:p>
            <a:pPr algn="ctr"/>
            <a:r>
              <a:rPr lang="en-US" dirty="0" smtClean="0"/>
              <a:t>29%</a:t>
            </a:r>
            <a:endParaRPr lang="en-US" dirty="0"/>
          </a:p>
        </p:txBody>
      </p:sp>
      <p:cxnSp>
        <p:nvCxnSpPr>
          <p:cNvPr id="7" name="Straight Arrow Connector 6"/>
          <p:cNvCxnSpPr>
            <a:stCxn id="5" idx="3"/>
          </p:cNvCxnSpPr>
          <p:nvPr/>
        </p:nvCxnSpPr>
        <p:spPr>
          <a:xfrm>
            <a:off x="3352800" y="4309600"/>
            <a:ext cx="1828800" cy="262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245279" y="782637"/>
            <a:ext cx="3962400" cy="338554"/>
          </a:xfrm>
          <a:prstGeom prst="rect">
            <a:avLst/>
          </a:prstGeom>
          <a:solidFill>
            <a:schemeClr val="bg1"/>
          </a:solidFill>
        </p:spPr>
        <p:txBody>
          <a:bodyPr wrap="square" rtlCol="0">
            <a:spAutoFit/>
          </a:bodyPr>
          <a:lstStyle/>
          <a:p>
            <a:r>
              <a:rPr lang="en-US" sz="1600" b="1" dirty="0" smtClean="0">
                <a:latin typeface="Arial" panose="020B0604020202020204" pitchFamily="34" charset="0"/>
                <a:cs typeface="Arial" panose="020B0604020202020204" pitchFamily="34" charset="0"/>
              </a:rPr>
              <a:t>Percentage of Obese Adults by County</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82361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Obesity</a:t>
            </a:r>
            <a:br>
              <a:rPr lang="en-US" dirty="0" smtClean="0"/>
            </a:br>
            <a:r>
              <a:rPr lang="en-US" dirty="0" smtClean="0">
                <a:solidFill>
                  <a:schemeClr val="accent2"/>
                </a:solidFill>
              </a:rPr>
              <a:t>Androscoggin County</a:t>
            </a:r>
            <a:endParaRPr lang="en-US" dirty="0">
              <a:solidFill>
                <a:schemeClr val="accent2"/>
              </a:solidFill>
            </a:endParaRPr>
          </a:p>
        </p:txBody>
      </p:sp>
      <p:sp>
        <p:nvSpPr>
          <p:cNvPr id="3" name="TextBox 2"/>
          <p:cNvSpPr txBox="1"/>
          <p:nvPr/>
        </p:nvSpPr>
        <p:spPr>
          <a:xfrm>
            <a:off x="609600" y="6172200"/>
            <a:ext cx="6324600" cy="461665"/>
          </a:xfrm>
          <a:prstGeom prst="rect">
            <a:avLst/>
          </a:prstGeom>
          <a:noFill/>
        </p:spPr>
        <p:txBody>
          <a:bodyPr wrap="square" rtlCol="0">
            <a:spAutoFit/>
          </a:bodyPr>
          <a:lstStyle/>
          <a:p>
            <a:r>
              <a:rPr lang="en-US" sz="1200" dirty="0" smtClean="0"/>
              <a:t>Source for adults: Behavioral Risk Factor Surveillance System (BRFSS), 2013</a:t>
            </a:r>
          </a:p>
          <a:p>
            <a:r>
              <a:rPr lang="en-US" sz="1200" dirty="0" smtClean="0"/>
              <a:t>Source for high school students: Maine Integrated Youth Health Survey (MIYHS), 2013 </a:t>
            </a:r>
            <a:endParaRPr lang="en-US" sz="1200" dirty="0"/>
          </a:p>
        </p:txBody>
      </p:sp>
      <p:graphicFrame>
        <p:nvGraphicFramePr>
          <p:cNvPr id="5" name="Chart 4"/>
          <p:cNvGraphicFramePr>
            <a:graphicFrameLocks/>
          </p:cNvGraphicFramePr>
          <p:nvPr>
            <p:extLst>
              <p:ext uri="{D42A27DB-BD31-4B8C-83A1-F6EECF244321}">
                <p14:modId xmlns:p14="http://schemas.microsoft.com/office/powerpoint/2010/main" val="2776853525"/>
              </p:ext>
            </p:extLst>
          </p:nvPr>
        </p:nvGraphicFramePr>
        <p:xfrm>
          <a:off x="609600" y="1676400"/>
          <a:ext cx="73914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9765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4"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063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[Date] Community Forum</a:t>
            </a:r>
            <a:endParaRPr lang="en-US" dirty="0"/>
          </a:p>
        </p:txBody>
      </p:sp>
      <p:sp>
        <p:nvSpPr>
          <p:cNvPr id="3" name="TextBox 2"/>
          <p:cNvSpPr txBox="1"/>
          <p:nvPr/>
        </p:nvSpPr>
        <p:spPr>
          <a:xfrm>
            <a:off x="1066800" y="2971800"/>
            <a:ext cx="7391400" cy="1015663"/>
          </a:xfrm>
          <a:prstGeom prst="rect">
            <a:avLst/>
          </a:prstGeom>
          <a:noFill/>
        </p:spPr>
        <p:txBody>
          <a:bodyPr wrap="square" rtlCol="0">
            <a:spAutoFit/>
          </a:bodyPr>
          <a:lstStyle/>
          <a:p>
            <a:pPr algn="ctr"/>
            <a:r>
              <a:rPr lang="en-US" sz="6000" dirty="0" smtClean="0">
                <a:latin typeface="Calibri" panose="020F0502020204030204" pitchFamily="34" charset="0"/>
              </a:rPr>
              <a:t>Panel Discussion</a:t>
            </a:r>
            <a:endParaRPr lang="en-US" sz="6000" dirty="0">
              <a:latin typeface="Calibri" panose="020F0502020204030204" pitchFamily="34" charset="0"/>
            </a:endParaRPr>
          </a:p>
        </p:txBody>
      </p:sp>
      <p:sp>
        <p:nvSpPr>
          <p:cNvPr id="4" name="TextBox 3"/>
          <p:cNvSpPr txBox="1"/>
          <p:nvPr/>
        </p:nvSpPr>
        <p:spPr>
          <a:xfrm>
            <a:off x="2057400" y="4343400"/>
            <a:ext cx="5562600" cy="369332"/>
          </a:xfrm>
          <a:prstGeom prst="rect">
            <a:avLst/>
          </a:prstGeom>
          <a:noFill/>
        </p:spPr>
        <p:txBody>
          <a:bodyPr wrap="square" rtlCol="0">
            <a:spAutoFit/>
          </a:bodyPr>
          <a:lstStyle/>
          <a:p>
            <a:r>
              <a:rPr lang="en-US" dirty="0" smtClean="0">
                <a:latin typeface="Calibri" panose="020F0502020204030204" pitchFamily="34" charset="0"/>
              </a:rPr>
              <a:t>Name panelists here</a:t>
            </a:r>
            <a:endParaRPr lang="en-US" dirty="0">
              <a:latin typeface="Calibri" panose="020F0502020204030204" pitchFamily="34" charset="0"/>
            </a:endParaRPr>
          </a:p>
        </p:txBody>
      </p:sp>
    </p:spTree>
    <p:extLst>
      <p:ext uri="{BB962C8B-B14F-4D97-AF65-F5344CB8AC3E}">
        <p14:creationId xmlns:p14="http://schemas.microsoft.com/office/powerpoint/2010/main" val="2886603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685800"/>
            <a:ext cx="3879011" cy="3030759"/>
          </a:xfrm>
          <a:prstGeom prst="rect">
            <a:avLst/>
          </a:prstGeom>
        </p:spPr>
      </p:pic>
      <p:sp>
        <p:nvSpPr>
          <p:cNvPr id="2" name="Title 1"/>
          <p:cNvSpPr>
            <a:spLocks noGrp="1"/>
          </p:cNvSpPr>
          <p:nvPr>
            <p:ph type="title"/>
          </p:nvPr>
        </p:nvSpPr>
        <p:spPr/>
        <p:txBody>
          <a:bodyPr/>
          <a:lstStyle/>
          <a:p>
            <a:r>
              <a:rPr lang="en-US" dirty="0" smtClean="0"/>
              <a:t>[Date] Community Forum</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50655437"/>
              </p:ext>
            </p:extLst>
          </p:nvPr>
        </p:nvGraphicFramePr>
        <p:xfrm>
          <a:off x="1371600" y="4267200"/>
          <a:ext cx="6096000" cy="1600200"/>
        </p:xfrm>
        <a:graphic>
          <a:graphicData uri="http://schemas.openxmlformats.org/drawingml/2006/table">
            <a:tbl>
              <a:tblPr firstRow="1" bandRow="1">
                <a:tableStyleId>{5C22544A-7EE6-4342-B048-85BDC9FD1C3A}</a:tableStyleId>
              </a:tblPr>
              <a:tblGrid>
                <a:gridCol w="3048000"/>
                <a:gridCol w="3048000"/>
              </a:tblGrid>
              <a:tr h="400050">
                <a:tc>
                  <a:txBody>
                    <a:bodyPr/>
                    <a:lstStyle/>
                    <a:p>
                      <a:r>
                        <a:rPr lang="en-US" dirty="0" smtClean="0"/>
                        <a:t>Session</a:t>
                      </a:r>
                      <a:r>
                        <a:rPr lang="en-US" baseline="0" dirty="0" smtClean="0"/>
                        <a:t> Topic</a:t>
                      </a:r>
                      <a:endParaRPr lang="en-US" dirty="0"/>
                    </a:p>
                  </a:txBody>
                  <a:tcPr/>
                </a:tc>
                <a:tc>
                  <a:txBody>
                    <a:bodyPr/>
                    <a:lstStyle/>
                    <a:p>
                      <a:r>
                        <a:rPr lang="en-US" dirty="0" smtClean="0"/>
                        <a:t>Location</a:t>
                      </a:r>
                      <a:endParaRPr lang="en-US" dirty="0"/>
                    </a:p>
                  </a:txBody>
                  <a:tcPr/>
                </a:tc>
              </a:tr>
              <a:tr h="400050">
                <a:tc>
                  <a:txBody>
                    <a:bodyPr/>
                    <a:lstStyle/>
                    <a:p>
                      <a:r>
                        <a:rPr lang="en-US" dirty="0" smtClean="0"/>
                        <a:t>Drug &amp;</a:t>
                      </a:r>
                      <a:r>
                        <a:rPr lang="en-US" baseline="0" dirty="0" smtClean="0"/>
                        <a:t> Alcohol Abuse</a:t>
                      </a:r>
                      <a:endParaRPr lang="en-US" dirty="0"/>
                    </a:p>
                  </a:txBody>
                  <a:tcPr/>
                </a:tc>
                <a:tc>
                  <a:txBody>
                    <a:bodyPr/>
                    <a:lstStyle/>
                    <a:p>
                      <a:r>
                        <a:rPr lang="en-US" dirty="0" smtClean="0"/>
                        <a:t>Insert</a:t>
                      </a:r>
                      <a:r>
                        <a:rPr lang="en-US" baseline="0" dirty="0" smtClean="0"/>
                        <a:t> location</a:t>
                      </a:r>
                      <a:endParaRPr lang="en-US" dirty="0"/>
                    </a:p>
                  </a:txBody>
                  <a:tcPr/>
                </a:tc>
              </a:tr>
              <a:tr h="400050">
                <a:tc>
                  <a:txBody>
                    <a:bodyPr/>
                    <a:lstStyle/>
                    <a:p>
                      <a:r>
                        <a:rPr lang="en-US" dirty="0" smtClean="0"/>
                        <a:t>Obesity</a:t>
                      </a:r>
                      <a:endParaRPr lang="en-US" dirty="0"/>
                    </a:p>
                  </a:txBody>
                  <a:tcPr/>
                </a:tc>
                <a:tc>
                  <a:txBody>
                    <a:bodyPr/>
                    <a:lstStyle/>
                    <a:p>
                      <a:r>
                        <a:rPr lang="en-US" dirty="0" smtClean="0"/>
                        <a:t>Insert</a:t>
                      </a:r>
                      <a:r>
                        <a:rPr lang="en-US" baseline="0" dirty="0" smtClean="0"/>
                        <a:t> location</a:t>
                      </a:r>
                      <a:endParaRPr lang="en-US" dirty="0"/>
                    </a:p>
                  </a:txBody>
                  <a:tcPr/>
                </a:tc>
              </a:tr>
              <a:tr h="400050">
                <a:tc>
                  <a:txBody>
                    <a:bodyPr/>
                    <a:lstStyle/>
                    <a:p>
                      <a:r>
                        <a:rPr lang="en-US" dirty="0" smtClean="0"/>
                        <a:t>Mental Health </a:t>
                      </a:r>
                      <a:endParaRPr lang="en-US" dirty="0"/>
                    </a:p>
                  </a:txBody>
                  <a:tcPr/>
                </a:tc>
                <a:tc>
                  <a:txBody>
                    <a:bodyPr/>
                    <a:lstStyle/>
                    <a:p>
                      <a:r>
                        <a:rPr lang="en-US" dirty="0" smtClean="0"/>
                        <a:t>Insert</a:t>
                      </a:r>
                      <a:r>
                        <a:rPr lang="en-US" baseline="0" dirty="0" smtClean="0"/>
                        <a:t> location</a:t>
                      </a:r>
                      <a:endParaRPr lang="en-US" dirty="0"/>
                    </a:p>
                  </a:txBody>
                  <a:tcPr/>
                </a:tc>
              </a:tr>
            </a:tbl>
          </a:graphicData>
        </a:graphic>
      </p:graphicFrame>
    </p:spTree>
    <p:extLst>
      <p:ext uri="{BB962C8B-B14F-4D97-AF65-F5344CB8AC3E}">
        <p14:creationId xmlns:p14="http://schemas.microsoft.com/office/powerpoint/2010/main" val="31083446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08958"/>
            <a:ext cx="2286000" cy="1718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667000" y="609600"/>
            <a:ext cx="8229600" cy="1066800"/>
          </a:xfrm>
        </p:spPr>
        <p:txBody>
          <a:bodyPr/>
          <a:lstStyle/>
          <a:p>
            <a:r>
              <a:rPr lang="en-US" dirty="0" smtClean="0"/>
              <a:t>Shared CHNA Contacts</a:t>
            </a:r>
            <a:endParaRPr lang="en-US" dirty="0"/>
          </a:p>
        </p:txBody>
      </p:sp>
      <p:sp>
        <p:nvSpPr>
          <p:cNvPr id="3" name="Subtitle 2"/>
          <p:cNvSpPr>
            <a:spLocks noGrp="1"/>
          </p:cNvSpPr>
          <p:nvPr>
            <p:ph idx="4294967295"/>
          </p:nvPr>
        </p:nvSpPr>
        <p:spPr>
          <a:xfrm>
            <a:off x="685800" y="2057400"/>
            <a:ext cx="8229600" cy="4324350"/>
          </a:xfrm>
        </p:spPr>
        <p:txBody>
          <a:bodyPr>
            <a:normAutofit fontScale="92500" lnSpcReduction="10000"/>
          </a:bodyPr>
          <a:lstStyle/>
          <a:p>
            <a:pPr marL="109728" indent="0" algn="l">
              <a:buNone/>
            </a:pPr>
            <a:r>
              <a:rPr lang="en-US" sz="2100" dirty="0" smtClean="0">
                <a:solidFill>
                  <a:schemeClr val="bg2">
                    <a:lumMod val="25000"/>
                  </a:schemeClr>
                </a:solidFill>
                <a:latin typeface="Cambria" panose="02040503050406030204" pitchFamily="18" charset="0"/>
              </a:rPr>
              <a:t>Maine CDC District Liaison</a:t>
            </a:r>
            <a:r>
              <a:rPr lang="en-US" dirty="0" smtClean="0">
                <a:solidFill>
                  <a:schemeClr val="bg2">
                    <a:lumMod val="25000"/>
                  </a:schemeClr>
                </a:solidFill>
                <a:latin typeface="Cambria" panose="02040503050406030204" pitchFamily="18" charset="0"/>
              </a:rPr>
              <a:t>		</a:t>
            </a:r>
            <a:r>
              <a:rPr lang="en-US" sz="2100" dirty="0" smtClean="0">
                <a:solidFill>
                  <a:schemeClr val="bg2">
                    <a:lumMod val="25000"/>
                  </a:schemeClr>
                </a:solidFill>
                <a:latin typeface="Cambria" panose="02040503050406030204" pitchFamily="18" charset="0"/>
              </a:rPr>
              <a:t>SHNAPP Hospital Representative</a:t>
            </a:r>
          </a:p>
          <a:p>
            <a:pPr marL="109728" indent="0" algn="l">
              <a:buNone/>
            </a:pPr>
            <a:r>
              <a:rPr lang="en-US" dirty="0" smtClean="0">
                <a:solidFill>
                  <a:schemeClr val="bg2">
                    <a:lumMod val="25000"/>
                  </a:schemeClr>
                </a:solidFill>
                <a:latin typeface="Cambria" panose="02040503050406030204" pitchFamily="18" charset="0"/>
              </a:rPr>
              <a:t>Jamie Paul					Cindie Rice</a:t>
            </a:r>
          </a:p>
          <a:p>
            <a:pPr marL="109728" indent="0" algn="l">
              <a:buNone/>
            </a:pPr>
            <a:r>
              <a:rPr lang="en-US" dirty="0" smtClean="0">
                <a:solidFill>
                  <a:schemeClr val="bg2">
                    <a:lumMod val="25000"/>
                  </a:schemeClr>
                </a:solidFill>
                <a:latin typeface="Cambria" panose="02040503050406030204" pitchFamily="18" charset="0"/>
              </a:rPr>
              <a:t>Phone					Phone</a:t>
            </a:r>
          </a:p>
          <a:p>
            <a:pPr marL="109728" indent="0" algn="l">
              <a:buNone/>
            </a:pPr>
            <a:r>
              <a:rPr lang="en-US" dirty="0" smtClean="0">
                <a:solidFill>
                  <a:schemeClr val="bg2">
                    <a:lumMod val="25000"/>
                  </a:schemeClr>
                </a:solidFill>
                <a:latin typeface="Cambria" panose="02040503050406030204" pitchFamily="18" charset="0"/>
              </a:rPr>
              <a:t>Email					Email</a:t>
            </a:r>
            <a:endParaRPr lang="en-US" dirty="0">
              <a:solidFill>
                <a:schemeClr val="bg2">
                  <a:lumMod val="25000"/>
                </a:schemeClr>
              </a:solidFill>
              <a:latin typeface="Cambria" panose="02040503050406030204" pitchFamily="18" charset="0"/>
            </a:endParaRPr>
          </a:p>
          <a:p>
            <a:pPr marL="109728" indent="0" algn="l">
              <a:buNone/>
            </a:pPr>
            <a:endParaRPr lang="en-US" dirty="0" smtClean="0">
              <a:solidFill>
                <a:schemeClr val="bg2">
                  <a:lumMod val="25000"/>
                </a:schemeClr>
              </a:solidFill>
              <a:latin typeface="Cambria" panose="02040503050406030204" pitchFamily="18" charset="0"/>
            </a:endParaRPr>
          </a:p>
          <a:p>
            <a:pPr marL="109728" indent="0">
              <a:buNone/>
            </a:pPr>
            <a:r>
              <a:rPr lang="en-US" sz="2100" dirty="0" smtClean="0">
                <a:solidFill>
                  <a:schemeClr val="bg2">
                    <a:lumMod val="25000"/>
                  </a:schemeClr>
                </a:solidFill>
                <a:latin typeface="Cambria" panose="02040503050406030204" pitchFamily="18" charset="0"/>
              </a:rPr>
              <a:t>Additional SHNAPP Contacts		</a:t>
            </a:r>
            <a:r>
              <a:rPr lang="en-US" sz="2100" dirty="0">
                <a:solidFill>
                  <a:schemeClr val="bg2">
                    <a:lumMod val="25000"/>
                  </a:schemeClr>
                </a:solidFill>
                <a:latin typeface="Cambria" panose="02040503050406030204" pitchFamily="18" charset="0"/>
              </a:rPr>
              <a:t> Additional SHNAPP Contacts</a:t>
            </a:r>
          </a:p>
          <a:p>
            <a:pPr marL="109728" indent="0">
              <a:buNone/>
            </a:pPr>
            <a:r>
              <a:rPr lang="en-US" dirty="0" smtClean="0">
                <a:solidFill>
                  <a:schemeClr val="bg2">
                    <a:lumMod val="25000"/>
                  </a:schemeClr>
                </a:solidFill>
                <a:latin typeface="Cambria" panose="02040503050406030204" pitchFamily="18" charset="0"/>
              </a:rPr>
              <a:t>Elizabeth Keene				Name</a:t>
            </a:r>
            <a:endParaRPr lang="en-US" dirty="0">
              <a:solidFill>
                <a:schemeClr val="bg2">
                  <a:lumMod val="25000"/>
                </a:schemeClr>
              </a:solidFill>
              <a:latin typeface="Cambria" panose="02040503050406030204" pitchFamily="18" charset="0"/>
            </a:endParaRPr>
          </a:p>
          <a:p>
            <a:pPr marL="109728" indent="0">
              <a:buNone/>
            </a:pPr>
            <a:r>
              <a:rPr lang="en-US" dirty="0" smtClean="0">
                <a:solidFill>
                  <a:schemeClr val="bg2">
                    <a:lumMod val="25000"/>
                  </a:schemeClr>
                </a:solidFill>
                <a:latin typeface="Cambria" panose="02040503050406030204" pitchFamily="18" charset="0"/>
              </a:rPr>
              <a:t>Phone					Phone</a:t>
            </a:r>
            <a:endParaRPr lang="en-US" dirty="0">
              <a:solidFill>
                <a:schemeClr val="bg2">
                  <a:lumMod val="25000"/>
                </a:schemeClr>
              </a:solidFill>
              <a:latin typeface="Cambria" panose="02040503050406030204" pitchFamily="18" charset="0"/>
            </a:endParaRPr>
          </a:p>
          <a:p>
            <a:pPr marL="109728" indent="0">
              <a:buNone/>
            </a:pPr>
            <a:r>
              <a:rPr lang="en-US" dirty="0" smtClean="0">
                <a:solidFill>
                  <a:schemeClr val="bg2">
                    <a:lumMod val="25000"/>
                  </a:schemeClr>
                </a:solidFill>
                <a:latin typeface="Cambria" panose="02040503050406030204" pitchFamily="18" charset="0"/>
              </a:rPr>
              <a:t>Email					Email</a:t>
            </a:r>
            <a:endParaRPr lang="en-US" dirty="0">
              <a:solidFill>
                <a:schemeClr val="bg2">
                  <a:lumMod val="25000"/>
                </a:schemeClr>
              </a:solidFill>
              <a:latin typeface="Cambria" panose="02040503050406030204" pitchFamily="18" charset="0"/>
            </a:endParaRPr>
          </a:p>
          <a:p>
            <a:pPr marL="109728" indent="0" algn="l">
              <a:buNone/>
            </a:pPr>
            <a:endParaRPr lang="en-US" dirty="0">
              <a:solidFill>
                <a:schemeClr val="bg2">
                  <a:lumMod val="25000"/>
                </a:schemeClr>
              </a:solidFill>
              <a:latin typeface="Cambria" panose="02040503050406030204" pitchFamily="18" charset="0"/>
            </a:endParaRPr>
          </a:p>
          <a:p>
            <a:pPr marL="109728" indent="0" algn="l">
              <a:buNone/>
            </a:pPr>
            <a:r>
              <a:rPr lang="en-US" dirty="0" smtClean="0">
                <a:solidFill>
                  <a:schemeClr val="bg2">
                    <a:lumMod val="25000"/>
                  </a:schemeClr>
                </a:solidFill>
                <a:latin typeface="Cambria" panose="02040503050406030204" pitchFamily="18" charset="0"/>
              </a:rPr>
              <a:t>Shared CHNA Reports: </a:t>
            </a:r>
            <a:r>
              <a:rPr lang="en-US" dirty="0" smtClean="0">
                <a:solidFill>
                  <a:schemeClr val="bg2">
                    <a:lumMod val="25000"/>
                  </a:schemeClr>
                </a:solidFill>
                <a:latin typeface="Cambria" panose="02040503050406030204" pitchFamily="18" charset="0"/>
                <a:hlinkClick r:id="rId4"/>
              </a:rPr>
              <a:t>www.maine.gov/SHNAPP/</a:t>
            </a:r>
            <a:r>
              <a:rPr lang="en-US" dirty="0" smtClean="0">
                <a:solidFill>
                  <a:schemeClr val="bg2">
                    <a:lumMod val="25000"/>
                  </a:schemeClr>
                </a:solidFill>
                <a:latin typeface="Cambria" panose="02040503050406030204" pitchFamily="18" charset="0"/>
              </a:rPr>
              <a:t> </a:t>
            </a:r>
          </a:p>
        </p:txBody>
      </p:sp>
    </p:spTree>
    <p:extLst>
      <p:ext uri="{BB962C8B-B14F-4D97-AF65-F5344CB8AC3E}">
        <p14:creationId xmlns:p14="http://schemas.microsoft.com/office/powerpoint/2010/main" val="2863956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Phases of the SHNAPP Process</a:t>
            </a:r>
            <a:endParaRPr lang="en-US" dirty="0"/>
          </a:p>
        </p:txBody>
      </p:sp>
      <p:graphicFrame>
        <p:nvGraphicFramePr>
          <p:cNvPr id="3" name="Diagram 2"/>
          <p:cNvGraphicFramePr/>
          <p:nvPr>
            <p:extLst>
              <p:ext uri="{D42A27DB-BD31-4B8C-83A1-F6EECF244321}">
                <p14:modId xmlns:p14="http://schemas.microsoft.com/office/powerpoint/2010/main" val="3300384148"/>
              </p:ext>
            </p:extLst>
          </p:nvPr>
        </p:nvGraphicFramePr>
        <p:xfrm>
          <a:off x="1676400" y="1828800"/>
          <a:ext cx="58674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5637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05800" cy="1066800"/>
          </a:xfrm>
        </p:spPr>
        <p:txBody>
          <a:bodyPr>
            <a:normAutofit fontScale="90000"/>
          </a:bodyPr>
          <a:lstStyle/>
          <a:p>
            <a:r>
              <a:rPr lang="en-US" dirty="0"/>
              <a:t>Data Included in the Shared CHNA Reports</a:t>
            </a: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2253443"/>
            <a:ext cx="8751125" cy="3850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7018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762000"/>
          </a:xfrm>
        </p:spPr>
        <p:txBody>
          <a:bodyPr/>
          <a:lstStyle/>
          <a:p>
            <a:r>
              <a:rPr lang="en-US" b="1" dirty="0">
                <a:latin typeface="Calibri" panose="020F0502020204030204" pitchFamily="34" charset="0"/>
              </a:rPr>
              <a:t>Setting the Stage for Our Story</a:t>
            </a:r>
          </a:p>
        </p:txBody>
      </p:sp>
      <p:pic>
        <p:nvPicPr>
          <p:cNvPr id="4103" name="Picture 7" descr="http://plywoodpeople.com/wp-content/uploads/2013/03/documentari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047" y="1378048"/>
            <a:ext cx="7951907" cy="52814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90800" y="3405483"/>
            <a:ext cx="3962400" cy="2308324"/>
          </a:xfrm>
          <a:prstGeom prst="rect">
            <a:avLst/>
          </a:prstGeom>
          <a:noFill/>
        </p:spPr>
        <p:txBody>
          <a:bodyPr wrap="square" rtlCol="0">
            <a:spAutoFit/>
          </a:bodyPr>
          <a:lstStyle/>
          <a:p>
            <a:pPr algn="ctr"/>
            <a:r>
              <a:rPr lang="en-US" b="1" dirty="0">
                <a:solidFill>
                  <a:schemeClr val="bg1"/>
                </a:solidFill>
              </a:rPr>
              <a:t>Shared CHNA data tell a story</a:t>
            </a:r>
          </a:p>
          <a:p>
            <a:pPr algn="ctr"/>
            <a:endParaRPr lang="en-US" b="1" dirty="0">
              <a:solidFill>
                <a:schemeClr val="bg1"/>
              </a:solidFill>
            </a:endParaRPr>
          </a:p>
          <a:p>
            <a:pPr algn="ctr"/>
            <a:r>
              <a:rPr lang="en-US" b="1" dirty="0">
                <a:solidFill>
                  <a:schemeClr val="bg1"/>
                </a:solidFill>
              </a:rPr>
              <a:t>Data interpretation</a:t>
            </a:r>
          </a:p>
          <a:p>
            <a:pPr algn="ctr"/>
            <a:endParaRPr lang="en-US" b="1" dirty="0">
              <a:solidFill>
                <a:schemeClr val="bg1"/>
              </a:solidFill>
            </a:endParaRPr>
          </a:p>
          <a:p>
            <a:pPr algn="ctr"/>
            <a:r>
              <a:rPr lang="en-US" b="1" dirty="0">
                <a:solidFill>
                  <a:schemeClr val="bg1"/>
                </a:solidFill>
              </a:rPr>
              <a:t>Your role in the story</a:t>
            </a:r>
          </a:p>
          <a:p>
            <a:pPr algn="ctr"/>
            <a:endParaRPr lang="en-US" b="1" dirty="0">
              <a:solidFill>
                <a:schemeClr val="bg1"/>
              </a:solidFill>
            </a:endParaRPr>
          </a:p>
          <a:p>
            <a:pPr algn="ctr"/>
            <a:r>
              <a:rPr lang="en-US" b="1" dirty="0">
                <a:solidFill>
                  <a:schemeClr val="bg1"/>
                </a:solidFill>
              </a:rPr>
              <a:t>Pulling it all together</a:t>
            </a:r>
          </a:p>
          <a:p>
            <a:endParaRPr lang="en-US" dirty="0"/>
          </a:p>
        </p:txBody>
      </p:sp>
    </p:spTree>
    <p:extLst>
      <p:ext uri="{BB962C8B-B14F-4D97-AF65-F5344CB8AC3E}">
        <p14:creationId xmlns:p14="http://schemas.microsoft.com/office/powerpoint/2010/main" val="225526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Script</a:t>
            </a:r>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190750"/>
            <a:ext cx="5187921" cy="243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https://www.scenepartnerapp.com/blog/wp-content/uploads/2011/12/DPSActingEditionHiResolution.png"/>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0" b="91481" l="7850" r="100000">
                        <a14:foregroundMark x1="13649" y1="11663" x2="13649" y2="11663"/>
                        <a14:foregroundMark x1="14215" y1="12677" x2="14215" y2="12677"/>
                        <a14:foregroundMark x1="12164" y1="12880" x2="12164" y2="12880"/>
                        <a14:foregroundMark x1="12447" y1="12677" x2="12447" y2="12677"/>
                        <a14:foregroundMark x1="14498" y1="12677" x2="14498" y2="12677"/>
                        <a14:foregroundMark x1="11315" y1="12677" x2="11315" y2="12677"/>
                        <a14:foregroundMark x1="10467" y1="12069" x2="10467" y2="12069"/>
                        <a14:foregroundMark x1="20014" y1="11663" x2="20014" y2="11663"/>
                        <a14:foregroundMark x1="19731" y1="10396" x2="19731" y2="10396"/>
                        <a14:foregroundMark x1="21146" y1="11004" x2="21146" y2="11004"/>
                        <a14:foregroundMark x1="25813" y1="9787" x2="26662" y2="9584"/>
                        <a14:foregroundMark x1="60325" y1="6643" x2="60325" y2="6643"/>
                        <a14:foregroundMark x1="83168" y1="2688" x2="84371" y2="2688"/>
                        <a14:foregroundMark x1="85785" y1="4158" x2="85785" y2="4158"/>
                        <a14:foregroundMark x1="86987" y1="4564" x2="85785" y2="4564"/>
                        <a14:foregroundMark x1="78289" y1="4564" x2="78289" y2="4564"/>
                        <a14:foregroundMark x1="69024" y1="4564" x2="69024" y2="4564"/>
                        <a14:foregroundMark x1="12447" y1="13945" x2="12447" y2="13945"/>
                        <a14:foregroundMark x1="34512" y1="9128" x2="34512" y2="9128"/>
                        <a14:foregroundMark x1="29844" y1="8722" x2="29844" y2="8722"/>
                        <a14:foregroundMark x1="38543" y1="7505" x2="38543" y2="7505"/>
                        <a14:foregroundMark x1="45545" y1="7049" x2="45545" y2="7049"/>
                        <a14:foregroundMark x1="47808" y1="7708" x2="47808" y2="7708"/>
                        <a14:foregroundMark x1="40028" y1="8722" x2="40028" y2="8722"/>
                        <a14:foregroundMark x1="42645" y1="8519" x2="42645" y2="8519"/>
                        <a14:foregroundMark x1="50141" y1="7708" x2="50141" y2="7708"/>
                        <a14:foregroundMark x1="54526" y1="6846" x2="54526" y2="6846"/>
                        <a14:foregroundMark x1="51627" y1="6643" x2="51627" y2="6643"/>
                        <a14:foregroundMark x1="50141" y1="6643" x2="50141" y2="6643"/>
                        <a14:foregroundMark x1="54809" y1="6034" x2="54809" y2="6034"/>
                        <a14:foregroundMark x1="55941" y1="6440" x2="55941" y2="6440"/>
                        <a14:foregroundMark x1="56223" y1="6440" x2="56223" y2="6440"/>
                        <a14:foregroundMark x1="57426" y1="6440" x2="57426" y2="6440"/>
                        <a14:foregroundMark x1="57992" y1="6034" x2="57992" y2="6034"/>
                        <a14:foregroundMark x1="61174" y1="5832" x2="61174" y2="5832"/>
                        <a14:foregroundMark x1="63791" y1="5629" x2="63791" y2="5629"/>
                        <a14:foregroundMark x1="89887" y1="6034" x2="89887" y2="6034"/>
                        <a14:foregroundMark x1="71924" y1="5832" x2="71924" y2="5832"/>
                        <a14:foregroundMark x1="66973" y1="6034" x2="66973" y2="6034"/>
                        <a14:foregroundMark x1="77723" y1="2079" x2="77723" y2="2079"/>
                        <a14:foregroundMark x1="80269" y1="1471" x2="80269" y2="1471"/>
                        <a14:foregroundMark x1="78854" y1="1014" x2="78854" y2="1014"/>
                        <a14:foregroundMark x1="77086" y1="406" x2="77086" y2="406"/>
                        <a14:foregroundMark x1="80905" y1="1268" x2="80905" y2="1268"/>
                        <a14:foregroundMark x1="81754" y1="1014" x2="81754" y2="1014"/>
                        <a14:foregroundMark x1="79986" y1="406" x2="79986" y2="406"/>
                        <a14:foregroundMark x1="88685" y1="5426" x2="88685" y2="5426"/>
                        <a14:foregroundMark x1="93069" y1="5832" x2="93069" y2="5832"/>
                        <a14:foregroundMark x1="92786" y1="5832" x2="92786" y2="5832"/>
                        <a14:backgroundMark x1="82037" y1="87931" x2="82037" y2="87931"/>
                        <a14:backgroundMark x1="57709" y1="811" x2="57709" y2="811"/>
                        <a14:backgroundMark x1="58840" y1="1876" x2="58840" y2="1876"/>
                        <a14:backgroundMark x1="60325" y1="609" x2="60325" y2="609"/>
                        <a14:backgroundMark x1="60608" y1="1673" x2="60608" y2="1673"/>
                      </a14:backgroundRemoval>
                    </a14:imgEffect>
                  </a14:imgLayer>
                </a14:imgProps>
              </a:ext>
              <a:ext uri="{28A0092B-C50C-407E-A947-70E740481C1C}">
                <a14:useLocalDpi xmlns:a14="http://schemas.microsoft.com/office/drawing/2010/main" val="0"/>
              </a:ext>
            </a:extLst>
          </a:blip>
          <a:srcRect l="7248" b="8332"/>
          <a:stretch/>
        </p:blipFill>
        <p:spPr bwMode="auto">
          <a:xfrm>
            <a:off x="5943600" y="3866552"/>
            <a:ext cx="1410964" cy="19447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theater-masks.com/i/masks/comedy_and_tragedy_masks.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6800" y="4141741"/>
            <a:ext cx="1905000" cy="1394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338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94" y="1676400"/>
            <a:ext cx="7427913"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7697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855" t="6743" r="4833" b="11938"/>
          <a:stretch/>
        </p:blipFill>
        <p:spPr bwMode="auto">
          <a:xfrm>
            <a:off x="255560" y="2175509"/>
            <a:ext cx="3173440" cy="3444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3498730" y="3592829"/>
            <a:ext cx="1447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698630" y="1467530"/>
            <a:ext cx="3048000" cy="523220"/>
          </a:xfrm>
          <a:prstGeom prst="rect">
            <a:avLst/>
          </a:prstGeom>
          <a:noFill/>
        </p:spPr>
        <p:txBody>
          <a:bodyPr wrap="square" rtlCol="0">
            <a:spAutoFit/>
          </a:bodyPr>
          <a:lstStyle/>
          <a:p>
            <a:pPr algn="ctr"/>
            <a:r>
              <a:rPr lang="en-US" sz="2800" dirty="0" smtClean="0">
                <a:latin typeface="Calibri" panose="020F0502020204030204" pitchFamily="34" charset="0"/>
              </a:rPr>
              <a:t>Obesity</a:t>
            </a:r>
            <a:endParaRPr lang="en-US" sz="2800" dirty="0">
              <a:latin typeface="Calibri" panose="020F0502020204030204" pitchFamily="34" charset="0"/>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47223" b="69710"/>
          <a:stretch/>
        </p:blipFill>
        <p:spPr>
          <a:xfrm>
            <a:off x="5181600" y="2107159"/>
            <a:ext cx="3581400" cy="3580940"/>
          </a:xfrm>
          <a:prstGeom prst="rect">
            <a:avLst/>
          </a:prstGeom>
        </p:spPr>
      </p:pic>
      <p:sp>
        <p:nvSpPr>
          <p:cNvPr id="3" name="TextBox 2"/>
          <p:cNvSpPr txBox="1"/>
          <p:nvPr/>
        </p:nvSpPr>
        <p:spPr>
          <a:xfrm>
            <a:off x="7513320" y="5240923"/>
            <a:ext cx="1219200" cy="338554"/>
          </a:xfrm>
          <a:prstGeom prst="rect">
            <a:avLst/>
          </a:prstGeom>
          <a:noFill/>
        </p:spPr>
        <p:txBody>
          <a:bodyPr wrap="square" rtlCol="0">
            <a:spAutoFit/>
          </a:bodyPr>
          <a:lstStyle/>
          <a:p>
            <a:r>
              <a:rPr lang="en-US" sz="1600" dirty="0" smtClean="0"/>
              <a:t>100 people</a:t>
            </a:r>
            <a:endParaRPr lang="en-US" sz="1600" dirty="0"/>
          </a:p>
        </p:txBody>
      </p:sp>
    </p:spTree>
    <p:extLst>
      <p:ext uri="{BB962C8B-B14F-4D97-AF65-F5344CB8AC3E}">
        <p14:creationId xmlns:p14="http://schemas.microsoft.com/office/powerpoint/2010/main" val="2464309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pic>
        <p:nvPicPr>
          <p:cNvPr id="2052" name="Picture 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2400" y="2514600"/>
            <a:ext cx="1955848" cy="284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a:off x="2278092" y="3632235"/>
            <a:ext cx="1447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98630" y="1467530"/>
            <a:ext cx="3048000" cy="523220"/>
          </a:xfrm>
          <a:prstGeom prst="rect">
            <a:avLst/>
          </a:prstGeom>
          <a:noFill/>
        </p:spPr>
        <p:txBody>
          <a:bodyPr wrap="square" rtlCol="0">
            <a:spAutoFit/>
          </a:bodyPr>
          <a:lstStyle/>
          <a:p>
            <a:pPr algn="ctr"/>
            <a:r>
              <a:rPr lang="en-US" sz="2800" dirty="0" smtClean="0">
                <a:latin typeface="Calibri" panose="020F0502020204030204" pitchFamily="34" charset="0"/>
              </a:rPr>
              <a:t>Infant Death</a:t>
            </a:r>
            <a:endParaRPr lang="en-US" sz="2800" dirty="0">
              <a:latin typeface="Calibri" panose="020F0502020204030204" pitchFamily="34" charset="0"/>
            </a:endParaRPr>
          </a:p>
        </p:txBody>
      </p:sp>
      <p:pic>
        <p:nvPicPr>
          <p:cNvPr id="2050" name="Picture 2" descr="C:\Users\kallerding\Downloads\baby (Conflict Copy) (1).png"/>
          <p:cNvPicPr>
            <a:picLocks noChangeAspect="1" noChangeArrowheads="1"/>
          </p:cNvPicPr>
          <p:nvPr/>
        </p:nvPicPr>
        <p:blipFill rotWithShape="1">
          <a:blip r:embed="rId5">
            <a:extLst>
              <a:ext uri="{28A0092B-C50C-407E-A947-70E740481C1C}">
                <a14:useLocalDpi xmlns:a14="http://schemas.microsoft.com/office/drawing/2010/main" val="0"/>
              </a:ext>
            </a:extLst>
          </a:blip>
          <a:srcRect r="29181" b="59778"/>
          <a:stretch/>
        </p:blipFill>
        <p:spPr bwMode="auto">
          <a:xfrm>
            <a:off x="4038600" y="2113511"/>
            <a:ext cx="4625340" cy="36470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239000" y="5760558"/>
            <a:ext cx="1600200" cy="338554"/>
          </a:xfrm>
          <a:prstGeom prst="rect">
            <a:avLst/>
          </a:prstGeom>
          <a:noFill/>
        </p:spPr>
        <p:txBody>
          <a:bodyPr wrap="square" rtlCol="0">
            <a:spAutoFit/>
          </a:bodyPr>
          <a:lstStyle/>
          <a:p>
            <a:r>
              <a:rPr lang="en-US" sz="1600" dirty="0" smtClean="0"/>
              <a:t>1,000 infants</a:t>
            </a:r>
            <a:endParaRPr lang="en-US" sz="1600" dirty="0"/>
          </a:p>
        </p:txBody>
      </p:sp>
    </p:spTree>
    <p:extLst>
      <p:ext uri="{BB962C8B-B14F-4D97-AF65-F5344CB8AC3E}">
        <p14:creationId xmlns:p14="http://schemas.microsoft.com/office/powerpoint/2010/main" val="42176333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4093</TotalTime>
  <Words>3602</Words>
  <Application>Microsoft Office PowerPoint</Application>
  <PresentationFormat>On-screen Show (4:3)</PresentationFormat>
  <Paragraphs>307</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Urban</vt:lpstr>
      <vt:lpstr>Shared Community Health Needs Assessment (CHNA)</vt:lpstr>
      <vt:lpstr>Maine SHNAPP Funders</vt:lpstr>
      <vt:lpstr>4 Phases of the SHNAPP Process</vt:lpstr>
      <vt:lpstr>Data Included in the Shared CHNA Reports</vt:lpstr>
      <vt:lpstr>Setting the Stage for Our Story</vt:lpstr>
      <vt:lpstr>The Script</vt:lpstr>
      <vt:lpstr>Interpretation – Things to Consider</vt:lpstr>
      <vt:lpstr>Interpretation – Things to Consider</vt:lpstr>
      <vt:lpstr>Interpretation – Things to Consider</vt:lpstr>
      <vt:lpstr>Interpretation – Things to Consider</vt:lpstr>
      <vt:lpstr>Our Task Today….</vt:lpstr>
      <vt:lpstr>Top health issues for Androscoggin County</vt:lpstr>
      <vt:lpstr>Top issues affecting where we live, work, learn &amp; play in Androscoggin County</vt:lpstr>
      <vt:lpstr> Drug &amp; Alcohol Abuse Androscoggin  County</vt:lpstr>
      <vt:lpstr>Drug &amp; Alcohol Abuse Androscoggin County</vt:lpstr>
      <vt:lpstr>Drug &amp; Alcohol Abuse Androscoggin County</vt:lpstr>
      <vt:lpstr>2 Minute Data Review</vt:lpstr>
      <vt:lpstr> Mental Health &amp; Depression Androscoggin  County</vt:lpstr>
      <vt:lpstr>Mental Health &amp; Depression Androscoggin County</vt:lpstr>
      <vt:lpstr>2 Minute Data Review</vt:lpstr>
      <vt:lpstr> Obesity Androscoggin  County</vt:lpstr>
      <vt:lpstr>Obesity Androscoggin County</vt:lpstr>
      <vt:lpstr>2 Minute Data Review</vt:lpstr>
      <vt:lpstr>[Date] Community Forum</vt:lpstr>
      <vt:lpstr>[Date] Community Forum</vt:lpstr>
      <vt:lpstr>Shared CHNA Contacts</vt:lpstr>
    </vt:vector>
  </TitlesOfParts>
  <Company>MaineGeneral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SHNAPP</dc:title>
  <dc:creator>%username%</dc:creator>
  <cp:lastModifiedBy>%username%</cp:lastModifiedBy>
  <cp:revision>200</cp:revision>
  <cp:lastPrinted>2015-09-09T11:18:45Z</cp:lastPrinted>
  <dcterms:created xsi:type="dcterms:W3CDTF">2015-06-09T16:33:57Z</dcterms:created>
  <dcterms:modified xsi:type="dcterms:W3CDTF">2015-10-15T09:49:21Z</dcterms:modified>
</cp:coreProperties>
</file>